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>
  <p:sldMasterIdLst>
    <p:sldMasterId id="2147483648" r:id="rId1"/>
  </p:sldMasterIdLst>
  <p:notesMasterIdLst>
    <p:notesMasterId r:id="rId4"/>
  </p:notesMasterIdLst>
  <p:handoutMasterIdLst>
    <p:handoutMasterId r:id="rId86"/>
  </p:handoutMasterIdLst>
  <p:sldIdLst>
    <p:sldId id="256" r:id="rId3"/>
    <p:sldId id="259" r:id="rId5"/>
    <p:sldId id="324" r:id="rId6"/>
    <p:sldId id="260" r:id="rId7"/>
    <p:sldId id="261" r:id="rId8"/>
    <p:sldId id="262" r:id="rId9"/>
    <p:sldId id="325" r:id="rId10"/>
    <p:sldId id="263" r:id="rId11"/>
    <p:sldId id="264" r:id="rId12"/>
    <p:sldId id="265" r:id="rId13"/>
    <p:sldId id="266" r:id="rId14"/>
    <p:sldId id="326" r:id="rId15"/>
    <p:sldId id="267" r:id="rId16"/>
    <p:sldId id="268" r:id="rId17"/>
    <p:sldId id="327" r:id="rId18"/>
    <p:sldId id="269" r:id="rId19"/>
    <p:sldId id="270" r:id="rId20"/>
    <p:sldId id="313" r:id="rId21"/>
    <p:sldId id="328" r:id="rId22"/>
    <p:sldId id="329" r:id="rId23"/>
    <p:sldId id="330" r:id="rId24"/>
    <p:sldId id="271" r:id="rId25"/>
    <p:sldId id="272" r:id="rId26"/>
    <p:sldId id="273" r:id="rId27"/>
    <p:sldId id="274" r:id="rId28"/>
    <p:sldId id="314" r:id="rId29"/>
    <p:sldId id="315" r:id="rId30"/>
    <p:sldId id="275" r:id="rId31"/>
    <p:sldId id="331" r:id="rId32"/>
    <p:sldId id="332" r:id="rId33"/>
    <p:sldId id="276" r:id="rId34"/>
    <p:sldId id="316" r:id="rId35"/>
    <p:sldId id="333" r:id="rId36"/>
    <p:sldId id="277" r:id="rId37"/>
    <p:sldId id="278" r:id="rId38"/>
    <p:sldId id="279" r:id="rId39"/>
    <p:sldId id="334" r:id="rId40"/>
    <p:sldId id="335" r:id="rId41"/>
    <p:sldId id="336" r:id="rId42"/>
    <p:sldId id="280" r:id="rId43"/>
    <p:sldId id="281" r:id="rId44"/>
    <p:sldId id="282" r:id="rId45"/>
    <p:sldId id="284" r:id="rId46"/>
    <p:sldId id="283" r:id="rId47"/>
    <p:sldId id="317" r:id="rId48"/>
    <p:sldId id="337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338" r:id="rId57"/>
    <p:sldId id="318" r:id="rId58"/>
    <p:sldId id="339" r:id="rId59"/>
    <p:sldId id="292" r:id="rId60"/>
    <p:sldId id="293" r:id="rId61"/>
    <p:sldId id="294" r:id="rId62"/>
    <p:sldId id="295" r:id="rId63"/>
    <p:sldId id="340" r:id="rId64"/>
    <p:sldId id="341" r:id="rId65"/>
    <p:sldId id="342" r:id="rId66"/>
    <p:sldId id="296" r:id="rId67"/>
    <p:sldId id="298" r:id="rId68"/>
    <p:sldId id="321" r:id="rId69"/>
    <p:sldId id="322" r:id="rId70"/>
    <p:sldId id="323" r:id="rId71"/>
    <p:sldId id="320" r:id="rId72"/>
    <p:sldId id="300" r:id="rId73"/>
    <p:sldId id="299" r:id="rId74"/>
    <p:sldId id="301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</p:sldIdLst>
  <p:sldSz cx="12192000" cy="6858000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52" autoAdjust="0"/>
  </p:normalViewPr>
  <p:slideViewPr>
    <p:cSldViewPr snapToGrid="0">
      <p:cViewPr varScale="1">
        <p:scale>
          <a:sx n="88" d="100"/>
          <a:sy n="88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E5078-224C-48B2-9702-A4B042493A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0912A-CA97-4941-A25A-5F8F36E5BC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将存储器从笼统地线性编址的字节，转换为不同访问速度的子地址区间范围，并理解其如何影响性能。</a:t>
            </a: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Areal</a:t>
            </a:r>
            <a:r>
              <a:rPr lang="zh-CN" altLang="en-US" dirty="0"/>
              <a:t>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不同技术的性价比不同；</a:t>
            </a:r>
            <a:endParaRPr lang="en-US" altLang="zh-CN" dirty="0"/>
          </a:p>
          <a:p>
            <a:r>
              <a:rPr lang="zh-CN" altLang="en-US" dirty="0"/>
              <a:t>不同技的发展趋势不同；</a:t>
            </a:r>
            <a:endParaRPr lang="en-US" altLang="zh-CN" dirty="0"/>
          </a:p>
          <a:p>
            <a:r>
              <a:rPr lang="zh-CN" altLang="en-US" dirty="0"/>
              <a:t>西部数据在坪山的工厂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月停产了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Sram</a:t>
            </a:r>
            <a:r>
              <a:rPr lang="zh-CN" altLang="en-US" dirty="0"/>
              <a:t>从</a:t>
            </a:r>
            <a:r>
              <a:rPr lang="en-US" altLang="zh-CN" dirty="0"/>
              <a:t>80</a:t>
            </a:r>
            <a:r>
              <a:rPr lang="zh-CN" altLang="en-US" dirty="0"/>
              <a:t>年开始持续下降：时间</a:t>
            </a:r>
            <a:r>
              <a:rPr lang="en-US" altLang="zh-CN" dirty="0"/>
              <a:t>200</a:t>
            </a:r>
            <a:r>
              <a:rPr lang="zh-CN" altLang="en-US" dirty="0"/>
              <a:t>倍</a:t>
            </a:r>
            <a:r>
              <a:rPr lang="en-US" altLang="zh-CN" dirty="0"/>
              <a:t>/</a:t>
            </a:r>
            <a:r>
              <a:rPr lang="zh-CN" altLang="en-US" dirty="0"/>
              <a:t>成本</a:t>
            </a:r>
            <a:r>
              <a:rPr lang="en-US" altLang="zh-CN" dirty="0"/>
              <a:t>300</a:t>
            </a:r>
            <a:r>
              <a:rPr lang="zh-CN" altLang="en-US" dirty="0"/>
              <a:t>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Dram</a:t>
            </a:r>
            <a:r>
              <a:rPr lang="zh-CN" altLang="en-US" dirty="0"/>
              <a:t>更快下降：时间下降</a:t>
            </a:r>
            <a:r>
              <a:rPr lang="en-US" altLang="zh-CN" dirty="0"/>
              <a:t>10</a:t>
            </a:r>
            <a:r>
              <a:rPr lang="zh-CN" altLang="en-US" dirty="0"/>
              <a:t>倍</a:t>
            </a:r>
            <a:r>
              <a:rPr lang="en-US" altLang="zh-CN" dirty="0"/>
              <a:t>/</a:t>
            </a:r>
            <a:r>
              <a:rPr lang="zh-CN" altLang="en-US" dirty="0"/>
              <a:t>成本下降</a:t>
            </a:r>
            <a:r>
              <a:rPr lang="en-US" altLang="zh-CN" dirty="0"/>
              <a:t>130000</a:t>
            </a:r>
            <a:r>
              <a:rPr lang="zh-CN" altLang="en-US" dirty="0"/>
              <a:t>（五个数量级）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磁盘介于他们之间：时间下降</a:t>
            </a:r>
            <a:r>
              <a:rPr lang="en-US" altLang="zh-CN" dirty="0"/>
              <a:t>30</a:t>
            </a:r>
            <a:r>
              <a:rPr lang="zh-CN" altLang="en-US" dirty="0"/>
              <a:t>倍；成本下降</a:t>
            </a:r>
            <a:r>
              <a:rPr lang="en-US" altLang="zh-CN" dirty="0"/>
              <a:t>1000000</a:t>
            </a:r>
            <a:r>
              <a:rPr lang="zh-CN" altLang="en-US" dirty="0"/>
              <a:t>（六个数量级）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存储墙的概念</a:t>
            </a:r>
            <a:endParaRPr lang="en-US" altLang="zh-CN" dirty="0"/>
          </a:p>
          <a:p>
            <a:r>
              <a:rPr lang="en-US" altLang="zh-CN" dirty="0"/>
              <a:t>GPU</a:t>
            </a:r>
            <a:r>
              <a:rPr lang="zh-CN" altLang="en-US" dirty="0"/>
              <a:t>的加速比问题</a:t>
            </a:r>
            <a:endParaRPr lang="en-US" altLang="zh-CN" dirty="0"/>
          </a:p>
          <a:p>
            <a:r>
              <a:rPr lang="zh-CN" altLang="en-US" dirty="0"/>
              <a:t>寒武纪芯片的使用问题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使用静态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DRAM</a:t>
            </a:r>
            <a:r>
              <a:rPr lang="zh-CN" altLang="en-US" dirty="0"/>
              <a:t>的各自优势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顺序引用模式（步长为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步长为</a:t>
            </a:r>
            <a:r>
              <a:rPr lang="en-US" altLang="zh-CN" dirty="0"/>
              <a:t>K</a:t>
            </a:r>
            <a:r>
              <a:rPr lang="zh-CN" altLang="en-US" dirty="0"/>
              <a:t>的引用模式</a:t>
            </a:r>
            <a:r>
              <a:rPr lang="en-US" altLang="zh-CN" dirty="0"/>
              <a:t>——</a:t>
            </a:r>
            <a:r>
              <a:rPr lang="zh-CN" altLang="en-US" dirty="0"/>
              <a:t>随着步长</a:t>
            </a:r>
            <a:r>
              <a:rPr lang="en-US" altLang="zh-CN" dirty="0"/>
              <a:t>k</a:t>
            </a:r>
            <a:r>
              <a:rPr lang="zh-CN" altLang="en-US" dirty="0"/>
              <a:t>的增加，空间局部性下降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多位数组实例</a:t>
            </a:r>
            <a:endParaRPr lang="en-US" altLang="zh-CN" dirty="0"/>
          </a:p>
          <a:p>
            <a:r>
              <a:rPr lang="zh-CN" altLang="en-US" dirty="0"/>
              <a:t>行优先</a:t>
            </a:r>
            <a:r>
              <a:rPr lang="en-US" altLang="zh-CN" dirty="0"/>
              <a:t>——</a:t>
            </a:r>
            <a:r>
              <a:rPr lang="zh-CN" altLang="en-US" dirty="0"/>
              <a:t>读完一行再读下一行</a:t>
            </a:r>
            <a:r>
              <a:rPr lang="en-US" altLang="zh-CN" dirty="0"/>
              <a:t>——</a:t>
            </a:r>
            <a:r>
              <a:rPr lang="zh-CN" altLang="en-US" dirty="0"/>
              <a:t>空间局部性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代码的局部性部较好：顺序执行</a:t>
            </a:r>
            <a:r>
              <a:rPr lang="en-US" altLang="zh-CN" dirty="0"/>
              <a:t>——</a:t>
            </a:r>
            <a:r>
              <a:rPr lang="zh-CN" altLang="en-US" dirty="0"/>
              <a:t>空间；循环执行</a:t>
            </a:r>
            <a:r>
              <a:rPr lang="en-US" altLang="zh-CN" dirty="0"/>
              <a:t>——</a:t>
            </a:r>
            <a:r>
              <a:rPr lang="zh-CN" altLang="en-US" dirty="0"/>
              <a:t>时间</a:t>
            </a:r>
            <a:r>
              <a:rPr lang="en-US" altLang="zh-CN" dirty="0"/>
              <a:t>+</a:t>
            </a:r>
            <a:r>
              <a:rPr lang="zh-CN" altLang="en-US" dirty="0"/>
              <a:t>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slab</a:t>
            </a:r>
            <a:r>
              <a:rPr lang="zh-CN" altLang="en-US" dirty="0"/>
              <a:t>使用过后释放了。在此使用这好重用，而不是新分配空间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局部性现象，促成了存储体系的产生，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使用静态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DRAM</a:t>
            </a:r>
            <a:r>
              <a:rPr lang="zh-CN" altLang="en-US" dirty="0"/>
              <a:t>的各自优势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6-11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6-12——</a:t>
            </a:r>
            <a:r>
              <a:rPr lang="zh-CN" altLang="en-US" dirty="0"/>
              <a:t>高位索引的方式不好，得出后面的图例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使用静态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DRAM</a:t>
            </a:r>
            <a:r>
              <a:rPr lang="zh-CN" altLang="en-US" dirty="0"/>
              <a:t>的各自优势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这里没有用块内地址，因此右边的中间索引出现在地址的最低端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C/B</a:t>
            </a:r>
            <a:r>
              <a:rPr lang="zh-CN" altLang="en-US" dirty="0"/>
              <a:t>表示</a:t>
            </a:r>
            <a:r>
              <a:rPr lang="en-US" altLang="zh-CN" dirty="0"/>
              <a:t>cache</a:t>
            </a:r>
            <a:r>
              <a:rPr lang="zh-CN" altLang="en-US" dirty="0"/>
              <a:t>的块数比组数大，所以每个组有多个块。同时组数大于</a:t>
            </a:r>
            <a:r>
              <a:rPr lang="en-US" altLang="zh-CN" dirty="0"/>
              <a:t>1</a:t>
            </a:r>
            <a:r>
              <a:rPr lang="zh-CN" altLang="en-US" dirty="0"/>
              <a:t>，否则变成一个组的全相联。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写直达的内存总线复杂较重</a:t>
            </a:r>
            <a:endParaRPr lang="en-US" altLang="zh-CN" dirty="0"/>
          </a:p>
          <a:p>
            <a:r>
              <a:rPr lang="zh-CN" altLang="en-US" dirty="0"/>
              <a:t>写回需要脏位开销、潜在的不一致性</a:t>
            </a:r>
            <a:r>
              <a:rPr lang="en-US" altLang="zh-CN" dirty="0"/>
              <a:t>——</a:t>
            </a:r>
            <a:r>
              <a:rPr lang="zh-CN" altLang="en-US" dirty="0"/>
              <a:t>外设不参与</a:t>
            </a:r>
            <a:r>
              <a:rPr lang="en-US" altLang="zh-CN" dirty="0"/>
              <a:t>cache</a:t>
            </a:r>
            <a:r>
              <a:rPr lang="zh-CN" altLang="en-US" dirty="0"/>
              <a:t>则只能访问主存旧数据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写直达通常对应写不分配</a:t>
            </a:r>
            <a:endParaRPr lang="en-US" altLang="zh-CN" dirty="0"/>
          </a:p>
          <a:p>
            <a:r>
              <a:rPr lang="zh-CN" altLang="en-US" dirty="0"/>
              <a:t>写回通常对应写分配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使用静态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DRAM</a:t>
            </a:r>
            <a:r>
              <a:rPr lang="zh-CN" altLang="en-US" dirty="0"/>
              <a:t>的各自优势</a:t>
            </a:r>
            <a:endParaRPr lang="en-US" altLang="zh-CN" dirty="0"/>
          </a:p>
          <a:p>
            <a:r>
              <a:rPr lang="zh-CN" altLang="en-US" dirty="0"/>
              <a:t>例子中，一个整数</a:t>
            </a:r>
            <a:r>
              <a:rPr lang="en-US" altLang="zh-CN" dirty="0"/>
              <a:t>4</a:t>
            </a:r>
            <a:r>
              <a:rPr lang="zh-CN" altLang="en-US" dirty="0"/>
              <a:t>字节，一个</a:t>
            </a:r>
            <a:r>
              <a:rPr lang="en-US" altLang="zh-CN" dirty="0"/>
              <a:t>cache</a:t>
            </a:r>
            <a:r>
              <a:rPr lang="zh-CN" altLang="en-US" dirty="0"/>
              <a:t>行有</a:t>
            </a:r>
            <a:r>
              <a:rPr lang="en-US" altLang="zh-CN" dirty="0"/>
              <a:t>16</a:t>
            </a:r>
            <a:r>
              <a:rPr lang="zh-CN" altLang="en-US" dirty="0"/>
              <a:t>字节</a:t>
            </a:r>
            <a:r>
              <a:rPr lang="en-US" altLang="zh-CN" dirty="0"/>
              <a:t>4</a:t>
            </a:r>
            <a:r>
              <a:rPr lang="zh-CN" altLang="en-US" dirty="0"/>
              <a:t>个整数。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多维数组的局部性需要仔细挖掘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突发模式，行保持不变，列连续变化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反过来呢？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反过来呢？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统一编址和</a:t>
            </a:r>
            <a:r>
              <a:rPr lang="en-US" altLang="zh-CN" dirty="0"/>
              <a:t>IO</a:t>
            </a:r>
            <a:r>
              <a:rPr lang="zh-CN" altLang="en-US" dirty="0"/>
              <a:t>独立编制的概念</a:t>
            </a:r>
            <a:endParaRPr lang="en-US" altLang="zh-CN" dirty="0"/>
          </a:p>
          <a:p>
            <a:r>
              <a:rPr lang="zh-CN" altLang="en-US" dirty="0"/>
              <a:t>内存影射</a:t>
            </a:r>
            <a:r>
              <a:rPr lang="en-US" altLang="zh-CN" dirty="0"/>
              <a:t>IO</a:t>
            </a:r>
            <a:r>
              <a:rPr lang="zh-CN" altLang="en-US" dirty="0"/>
              <a:t>空间的概念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总线差别：</a:t>
            </a:r>
            <a:endParaRPr lang="en-US" altLang="zh-CN" dirty="0"/>
          </a:p>
          <a:p>
            <a:r>
              <a:rPr lang="zh-CN" altLang="en-US" dirty="0"/>
              <a:t>内存总线有行列访问及控制信号</a:t>
            </a:r>
            <a:endParaRPr lang="en-US" altLang="zh-CN" dirty="0"/>
          </a:p>
          <a:p>
            <a:r>
              <a:rPr lang="en-US" altLang="zh-CN" dirty="0"/>
              <a:t>PCI</a:t>
            </a:r>
            <a:r>
              <a:rPr lang="zh-CN" altLang="en-US" dirty="0"/>
              <a:t>总线上有配置空间读写操作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标题中三部分是三条命令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）操作、</a:t>
            </a:r>
            <a:r>
              <a:rPr lang="en-US" altLang="zh-CN" dirty="0"/>
              <a:t>IO</a:t>
            </a:r>
            <a:r>
              <a:rPr lang="zh-CN" altLang="en-US" dirty="0"/>
              <a:t>模式（中断）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）逻辑块号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）内存地址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</a:fld>
            <a:endParaRPr lang="zh-CN" altLang="en-US"/>
          </a:p>
        </p:txBody>
      </p:sp>
      <p:pic>
        <p:nvPicPr>
          <p:cNvPr id="1031" name="图片 9" descr="ppt-nhpccsz-4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0"/>
            <a:ext cx="11331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2</a:t>
            </a:r>
            <a:r>
              <a:rPr lang="en-US" altLang="zh-CN" sz="1200" baseline="30000" dirty="0"/>
              <a:t>nd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emf"/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emf"/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emf"/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wmf"/><Relationship Id="rId1" Type="http://schemas.openxmlformats.org/officeDocument/2006/relationships/oleObject" Target="../embeddings/oleObject1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  <a:latin typeface="Calibri" panose="020F0502020204030204" pitchFamily="34" charset="0"/>
              </a:rPr>
              <a:t>Luo </a:t>
            </a:r>
            <a:r>
              <a:rPr lang="en-US" altLang="zh-CN" dirty="0" err="1">
                <a:solidFill>
                  <a:srgbClr val="898989"/>
                </a:solidFill>
                <a:latin typeface="Calibri" panose="020F0502020204030204" pitchFamily="34" charset="0"/>
              </a:rPr>
              <a:t>Qiuming</a:t>
            </a:r>
            <a:r>
              <a:rPr lang="en-US" altLang="zh-CN" dirty="0">
                <a:solidFill>
                  <a:srgbClr val="898989"/>
                </a:solidFill>
                <a:latin typeface="Calibri" panose="020F0502020204030204" pitchFamily="34" charset="0"/>
              </a:rPr>
              <a:t>  </a:t>
            </a:r>
            <a:fld id="{4604BEF5-A037-4E21-B91C-9683FF4C0271}" type="slidenum">
              <a:rPr lang="zh-CN" altLang="en-US" dirty="0" smtClean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741680" y="1174194"/>
            <a:ext cx="11088370" cy="23876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6 </a:t>
            </a:r>
            <a:r>
              <a:rPr lang="zh-CN" altLang="en-US" dirty="0"/>
              <a:t>存储层次结构  </a:t>
            </a:r>
            <a:r>
              <a:rPr lang="en-US" altLang="zh-CN" sz="2400" dirty="0"/>
              <a:t>(The Memory Hierarchy)</a:t>
            </a:r>
            <a:endParaRPr lang="zh-CN" altLang="en-US" sz="2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016000" y="3004508"/>
            <a:ext cx="9144000" cy="3351843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r>
              <a:rPr lang="en-US" altLang="zh-CN" dirty="0"/>
              <a:t>6.1 </a:t>
            </a:r>
            <a:r>
              <a:rPr lang="zh-CN" altLang="en-US" dirty="0"/>
              <a:t>存储技术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6.2 </a:t>
            </a:r>
            <a:r>
              <a:rPr lang="zh-CN" altLang="en-US" dirty="0"/>
              <a:t>存储层次结构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6.3 </a:t>
            </a:r>
            <a:r>
              <a:rPr lang="zh-CN" altLang="en-US" dirty="0"/>
              <a:t>高速缓存存储器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6.4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对程序性能的影响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6.5 Intel Core i7</a:t>
            </a:r>
            <a:r>
              <a:rPr lang="zh-CN" altLang="en-US" dirty="0"/>
              <a:t>实例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0110" y="811530"/>
            <a:ext cx="299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访问主存：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00150" y="1188720"/>
            <a:ext cx="628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/>
              <a:t>内存总线和</a:t>
            </a:r>
            <a:r>
              <a:rPr lang="zh-CN" altLang="en-US" sz="2400" b="1" dirty="0"/>
              <a:t>总线事务（读事务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写事务）</a:t>
            </a: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/>
              <a:t>IO</a:t>
            </a:r>
            <a:r>
              <a:rPr lang="zh-CN" altLang="en-US" sz="2400" dirty="0"/>
              <a:t>桥和内存控制器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692" y="2120264"/>
            <a:ext cx="5571263" cy="2498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3726" y="63426"/>
            <a:ext cx="5584581" cy="67945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6031" y="1500553"/>
            <a:ext cx="23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发出地址</a:t>
            </a:r>
            <a:r>
              <a:rPr lang="en-US" altLang="zh-CN" dirty="0"/>
              <a:t>A</a:t>
            </a:r>
            <a:r>
              <a:rPr lang="zh-CN" altLang="en-US" dirty="0"/>
              <a:t>到总线并到达内存模块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46031" y="3460713"/>
            <a:ext cx="23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内存模块将地址</a:t>
            </a:r>
            <a:r>
              <a:rPr lang="en-US" altLang="zh-CN" dirty="0"/>
              <a:t>A</a:t>
            </a:r>
            <a:r>
              <a:rPr lang="zh-CN" altLang="en-US" dirty="0"/>
              <a:t>中的内容</a:t>
            </a:r>
            <a:r>
              <a:rPr lang="en-US" altLang="zh-CN" dirty="0"/>
              <a:t>x</a:t>
            </a:r>
            <a:r>
              <a:rPr lang="zh-CN" altLang="en-US" dirty="0"/>
              <a:t>送到总线上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46031" y="5448286"/>
            <a:ext cx="23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将总线上的</a:t>
            </a:r>
            <a:r>
              <a:rPr lang="en-US" altLang="zh-CN" dirty="0"/>
              <a:t>x</a:t>
            </a:r>
            <a:r>
              <a:rPr lang="zh-CN" altLang="en-US" dirty="0"/>
              <a:t>读入到内部寄存器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中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43063" y="672873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ZztexMono-Regular"/>
              </a:rPr>
              <a:t>读内存示例：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A,%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eax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46031" y="1500553"/>
            <a:ext cx="23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发出地址</a:t>
            </a:r>
            <a:r>
              <a:rPr lang="en-US" altLang="zh-CN" dirty="0"/>
              <a:t>A</a:t>
            </a:r>
            <a:r>
              <a:rPr lang="zh-CN" altLang="en-US" dirty="0"/>
              <a:t>到总线并到达内存模块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46031" y="5538796"/>
            <a:ext cx="230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内存模块将总线上的数值</a:t>
            </a:r>
            <a:r>
              <a:rPr lang="en-US" altLang="zh-CN" dirty="0"/>
              <a:t>y</a:t>
            </a:r>
            <a:r>
              <a:rPr lang="zh-CN" altLang="en-US" dirty="0"/>
              <a:t>保存到地址</a:t>
            </a:r>
            <a:r>
              <a:rPr lang="en-US" altLang="zh-CN" dirty="0"/>
              <a:t>A</a:t>
            </a:r>
            <a:r>
              <a:rPr lang="zh-CN" altLang="en-US" dirty="0"/>
              <a:t>中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46030" y="3519674"/>
            <a:ext cx="327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将内部寄存器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中的值发送到总线上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43063" y="672873"/>
            <a:ext cx="2774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ZztexMono-Regular"/>
              </a:rPr>
              <a:t>写内存示例：</a:t>
            </a:r>
            <a:endParaRPr lang="en-US" altLang="zh-CN" b="1" dirty="0">
              <a:latin typeface="ZztexMono-Regular"/>
            </a:endParaRP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, 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6994" y="136524"/>
            <a:ext cx="5486400" cy="6776357"/>
          </a:xfrm>
          <a:prstGeom prst="rect">
            <a:avLst/>
          </a:prstGeom>
        </p:spPr>
      </p:pic>
      <p:sp>
        <p:nvSpPr>
          <p:cNvPr id="10" name="箭头: 上下 9"/>
          <p:cNvSpPr/>
          <p:nvPr/>
        </p:nvSpPr>
        <p:spPr>
          <a:xfrm>
            <a:off x="7155542" y="986124"/>
            <a:ext cx="261257" cy="455524"/>
          </a:xfrm>
          <a:prstGeom prst="up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590971" y="522514"/>
            <a:ext cx="275772" cy="415467"/>
            <a:chOff x="7590971" y="522514"/>
            <a:chExt cx="275772" cy="415467"/>
          </a:xfrm>
        </p:grpSpPr>
        <p:sp>
          <p:nvSpPr>
            <p:cNvPr id="11" name="箭头: 右 10"/>
            <p:cNvSpPr/>
            <p:nvPr/>
          </p:nvSpPr>
          <p:spPr>
            <a:xfrm>
              <a:off x="7590971" y="522514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/>
            <p:cNvSpPr/>
            <p:nvPr/>
          </p:nvSpPr>
          <p:spPr>
            <a:xfrm flipH="1">
              <a:off x="7590971" y="787622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590971" y="2728685"/>
            <a:ext cx="275772" cy="415467"/>
            <a:chOff x="7590971" y="522514"/>
            <a:chExt cx="275772" cy="415467"/>
          </a:xfrm>
        </p:grpSpPr>
        <p:sp>
          <p:nvSpPr>
            <p:cNvPr id="15" name="箭头: 右 14"/>
            <p:cNvSpPr/>
            <p:nvPr/>
          </p:nvSpPr>
          <p:spPr>
            <a:xfrm>
              <a:off x="7590971" y="522514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/>
            <p:cNvSpPr/>
            <p:nvPr/>
          </p:nvSpPr>
          <p:spPr>
            <a:xfrm flipH="1">
              <a:off x="7590971" y="787622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90971" y="5032819"/>
            <a:ext cx="275772" cy="415467"/>
            <a:chOff x="7590971" y="522514"/>
            <a:chExt cx="275772" cy="415467"/>
          </a:xfrm>
        </p:grpSpPr>
        <p:sp>
          <p:nvSpPr>
            <p:cNvPr id="18" name="箭头: 右 17"/>
            <p:cNvSpPr/>
            <p:nvPr/>
          </p:nvSpPr>
          <p:spPr>
            <a:xfrm>
              <a:off x="7590971" y="522514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右 18"/>
            <p:cNvSpPr/>
            <p:nvPr/>
          </p:nvSpPr>
          <p:spPr>
            <a:xfrm flipH="1">
              <a:off x="7590971" y="787622"/>
              <a:ext cx="275772" cy="1503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箭头: 上下 19"/>
          <p:cNvSpPr/>
          <p:nvPr/>
        </p:nvSpPr>
        <p:spPr>
          <a:xfrm>
            <a:off x="7155542" y="3232951"/>
            <a:ext cx="261257" cy="455524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下 20"/>
          <p:cNvSpPr/>
          <p:nvPr/>
        </p:nvSpPr>
        <p:spPr>
          <a:xfrm>
            <a:off x="7155542" y="5479778"/>
            <a:ext cx="261257" cy="455524"/>
          </a:xfrm>
          <a:prstGeom prst="up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左右 21"/>
          <p:cNvSpPr/>
          <p:nvPr/>
        </p:nvSpPr>
        <p:spPr>
          <a:xfrm>
            <a:off x="7728857" y="3688475"/>
            <a:ext cx="892629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左右 22"/>
          <p:cNvSpPr/>
          <p:nvPr/>
        </p:nvSpPr>
        <p:spPr>
          <a:xfrm>
            <a:off x="7728857" y="1409965"/>
            <a:ext cx="892629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左右 23"/>
          <p:cNvSpPr/>
          <p:nvPr/>
        </p:nvSpPr>
        <p:spPr>
          <a:xfrm>
            <a:off x="7728857" y="5941844"/>
            <a:ext cx="892629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左右 24"/>
          <p:cNvSpPr/>
          <p:nvPr/>
        </p:nvSpPr>
        <p:spPr>
          <a:xfrm>
            <a:off x="9353340" y="1409965"/>
            <a:ext cx="1024374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左右 25"/>
          <p:cNvSpPr/>
          <p:nvPr/>
        </p:nvSpPr>
        <p:spPr>
          <a:xfrm>
            <a:off x="9353340" y="3673873"/>
            <a:ext cx="1024374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左右 26"/>
          <p:cNvSpPr/>
          <p:nvPr/>
        </p:nvSpPr>
        <p:spPr>
          <a:xfrm>
            <a:off x="9353340" y="5937782"/>
            <a:ext cx="1024374" cy="418569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6.1.2</a:t>
            </a:r>
            <a:r>
              <a:rPr lang="zh-CN" altLang="en-US" dirty="0"/>
              <a:t> 磁盘存储</a:t>
            </a:r>
            <a:endParaRPr lang="en-US" altLang="zh-CN" dirty="0"/>
          </a:p>
          <a:p>
            <a:pPr lvl="1"/>
            <a:r>
              <a:rPr lang="zh-CN" altLang="en-US" dirty="0"/>
              <a:t>磁盘构造</a:t>
            </a:r>
            <a:endParaRPr lang="en-US" altLang="zh-CN" dirty="0"/>
          </a:p>
          <a:p>
            <a:pPr lvl="2"/>
            <a:r>
              <a:rPr lang="zh-CN" altLang="en-US" dirty="0"/>
              <a:t>盘片（</a:t>
            </a:r>
            <a:r>
              <a:rPr lang="en-US" altLang="zh-CN" dirty="0"/>
              <a:t>platter</a:t>
            </a:r>
            <a:r>
              <a:rPr lang="zh-CN" altLang="en-US" dirty="0"/>
              <a:t>）表面（</a:t>
            </a:r>
            <a:r>
              <a:rPr lang="en-US" altLang="zh-CN" dirty="0"/>
              <a:t>surface</a:t>
            </a:r>
            <a:r>
              <a:rPr lang="zh-CN" altLang="en-US" dirty="0"/>
              <a:t>）主轴（</a:t>
            </a:r>
            <a:r>
              <a:rPr lang="en-US" altLang="zh-CN" dirty="0"/>
              <a:t>spindle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磁道（</a:t>
            </a:r>
            <a:r>
              <a:rPr lang="en-US" altLang="zh-CN" dirty="0"/>
              <a:t>track</a:t>
            </a:r>
            <a:r>
              <a:rPr lang="zh-CN" altLang="en-US" dirty="0"/>
              <a:t>）扇区（</a:t>
            </a:r>
            <a:r>
              <a:rPr lang="en-US" altLang="zh-CN" dirty="0"/>
              <a:t>sector</a:t>
            </a:r>
            <a:r>
              <a:rPr lang="zh-CN" altLang="en-US" dirty="0"/>
              <a:t>）间隙（</a:t>
            </a:r>
            <a:r>
              <a:rPr lang="en-US" altLang="zh-CN" dirty="0"/>
              <a:t>gap</a:t>
            </a:r>
            <a:r>
              <a:rPr lang="zh-CN" altLang="en-US" dirty="0"/>
              <a:t>）柱面（</a:t>
            </a:r>
            <a:r>
              <a:rPr lang="en-US" altLang="zh-CN" dirty="0"/>
              <a:t>cylinder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5400~15000rpm</a:t>
            </a:r>
            <a:endParaRPr lang="en-US" altLang="zh-CN" dirty="0"/>
          </a:p>
          <a:p>
            <a:pPr lvl="2"/>
            <a:r>
              <a:rPr lang="en-US" altLang="zh-CN" dirty="0"/>
              <a:t>512</a:t>
            </a:r>
            <a:r>
              <a:rPr lang="zh-CN" altLang="en-US" dirty="0"/>
              <a:t>字节</a:t>
            </a:r>
            <a:r>
              <a:rPr lang="en-US" altLang="zh-CN" dirty="0"/>
              <a:t>/</a:t>
            </a:r>
            <a:r>
              <a:rPr lang="zh-CN" altLang="en-US" dirty="0"/>
              <a:t>扇区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212" y="3631882"/>
            <a:ext cx="8568328" cy="29860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55430" y="3133446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磁盘驱动器</a:t>
            </a:r>
            <a:r>
              <a:rPr lang="en-US" altLang="zh-CN" dirty="0"/>
              <a:t>/</a:t>
            </a:r>
            <a:r>
              <a:rPr lang="zh-CN" altLang="en-US" dirty="0"/>
              <a:t>磁盘</a:t>
            </a:r>
            <a:endParaRPr lang="en-US" altLang="zh-CN" dirty="0"/>
          </a:p>
          <a:p>
            <a:r>
              <a:rPr lang="zh-CN" altLang="en-US" dirty="0"/>
              <a:t>旋转磁盘</a:t>
            </a:r>
            <a:r>
              <a:rPr lang="en-US" altLang="zh-CN" dirty="0"/>
              <a:t>/</a:t>
            </a:r>
            <a:r>
              <a:rPr lang="zh-CN" altLang="en-US" dirty="0"/>
              <a:t>固态硬盘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磁盘容量</a:t>
            </a:r>
            <a:endParaRPr lang="en-US" altLang="zh-CN" dirty="0"/>
          </a:p>
          <a:p>
            <a:pPr lvl="2"/>
            <a:r>
              <a:rPr lang="zh-CN" altLang="en-US" dirty="0"/>
              <a:t>记录密度（位</a:t>
            </a:r>
            <a:r>
              <a:rPr lang="en-US" altLang="zh-CN" dirty="0"/>
              <a:t>/</a:t>
            </a:r>
            <a:r>
              <a:rPr lang="zh-CN" altLang="en-US" dirty="0"/>
              <a:t>英寸）</a:t>
            </a:r>
            <a:endParaRPr lang="en-US" altLang="zh-CN" dirty="0"/>
          </a:p>
          <a:p>
            <a:pPr lvl="2"/>
            <a:r>
              <a:rPr lang="zh-CN" altLang="en-US" dirty="0"/>
              <a:t>磁道密度（道</a:t>
            </a:r>
            <a:r>
              <a:rPr lang="en-US" altLang="zh-CN" dirty="0"/>
              <a:t>/</a:t>
            </a:r>
            <a:r>
              <a:rPr lang="zh-CN" altLang="en-US" dirty="0"/>
              <a:t>英寸）</a:t>
            </a:r>
            <a:endParaRPr lang="en-US" altLang="zh-CN" dirty="0"/>
          </a:p>
          <a:p>
            <a:pPr lvl="2"/>
            <a:r>
              <a:rPr lang="zh-CN" altLang="en-US" dirty="0"/>
              <a:t>面密度（位</a:t>
            </a:r>
            <a:r>
              <a:rPr lang="en-US" altLang="zh-CN" dirty="0"/>
              <a:t>/</a:t>
            </a:r>
            <a:r>
              <a:rPr lang="zh-CN" altLang="en-US" dirty="0"/>
              <a:t>平房英寸）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962" y="2491740"/>
            <a:ext cx="10322490" cy="917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18" y="4223207"/>
            <a:ext cx="10395834" cy="18504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04962" y="3503930"/>
            <a:ext cx="8670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31F20"/>
                </a:solidFill>
                <a:latin typeface="TimesTen-Roman"/>
              </a:rPr>
              <a:t>例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：一个磁盘有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5 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个盘片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, 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每扇区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512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字节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,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每个盘面有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20,000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磁道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,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平均每磁道</a:t>
            </a:r>
            <a:r>
              <a:rPr lang="en-US" altLang="zh-CN" dirty="0">
                <a:solidFill>
                  <a:srgbClr val="231F20"/>
                </a:solidFill>
                <a:latin typeface="TimesTen-Roman"/>
              </a:rPr>
              <a:t>300 </a:t>
            </a:r>
            <a:r>
              <a:rPr lang="zh-CN" altLang="en-US" dirty="0">
                <a:solidFill>
                  <a:srgbClr val="231F20"/>
                </a:solidFill>
                <a:latin typeface="TimesTen-Roman"/>
              </a:rPr>
              <a:t>扇区，则其容量为：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134" y="683664"/>
            <a:ext cx="11444811" cy="7934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66" y="2562602"/>
            <a:ext cx="10161868" cy="18029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92430" y="45720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磁盘操作</a:t>
            </a:r>
            <a:endParaRPr lang="en-US" altLang="zh-CN" dirty="0"/>
          </a:p>
          <a:p>
            <a:pPr lvl="2"/>
            <a:r>
              <a:rPr lang="zh-CN" altLang="en-US" dirty="0"/>
              <a:t>磁臂和寻道</a:t>
            </a:r>
            <a:endParaRPr lang="en-US" altLang="zh-CN" dirty="0"/>
          </a:p>
          <a:p>
            <a:pPr lvl="2"/>
            <a:r>
              <a:rPr lang="zh-CN" altLang="en-US" dirty="0"/>
              <a:t>访问时间</a:t>
            </a:r>
            <a:endParaRPr lang="en-US" altLang="zh-CN" dirty="0"/>
          </a:p>
          <a:p>
            <a:pPr lvl="3"/>
            <a:r>
              <a:rPr lang="zh-CN" altLang="en-US" dirty="0"/>
              <a:t>寻道时间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seek</a:t>
            </a:r>
            <a:r>
              <a:rPr lang="zh-CN" altLang="en-US" dirty="0"/>
              <a:t>，通常为</a:t>
            </a:r>
            <a:r>
              <a:rPr lang="en-US" altLang="zh-CN" dirty="0"/>
              <a:t>3~9ms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seek</a:t>
            </a:r>
            <a:r>
              <a:rPr lang="en-US" altLang="zh-CN" dirty="0"/>
              <a:t> </a:t>
            </a:r>
            <a:r>
              <a:rPr lang="zh-CN" altLang="en-US" dirty="0"/>
              <a:t>最大值可以高达</a:t>
            </a:r>
            <a:r>
              <a:rPr lang="en-US" altLang="zh-CN" dirty="0"/>
              <a:t>20ms</a:t>
            </a:r>
            <a:endParaRPr lang="en-US" altLang="zh-CN" dirty="0"/>
          </a:p>
          <a:p>
            <a:pPr lvl="3"/>
            <a:r>
              <a:rPr lang="zh-CN" altLang="en-US" dirty="0"/>
              <a:t>旋转时间</a:t>
            </a:r>
            <a:r>
              <a:rPr lang="en-US" altLang="zh-CN" dirty="0"/>
              <a:t>T </a:t>
            </a:r>
            <a:r>
              <a:rPr lang="en-US" altLang="zh-CN" baseline="-25000" dirty="0"/>
              <a:t>rotate</a:t>
            </a:r>
            <a:r>
              <a:rPr lang="zh-CN" altLang="en-US" dirty="0"/>
              <a:t>，一圈的最大旋转延迟</a:t>
            </a:r>
            <a:r>
              <a:rPr lang="en-US" altLang="zh-CN" dirty="0"/>
              <a:t>(1/RPM)*60  </a:t>
            </a:r>
            <a:r>
              <a:rPr lang="zh-CN" altLang="en-US" dirty="0"/>
              <a:t>（</a:t>
            </a:r>
            <a:r>
              <a:rPr lang="en-US" altLang="zh-CN" dirty="0"/>
              <a:t>RPM</a:t>
            </a:r>
            <a:r>
              <a:rPr lang="zh-CN" altLang="en-US" dirty="0"/>
              <a:t>以分钟计）</a:t>
            </a:r>
            <a:endParaRPr lang="en-US" altLang="zh-CN" dirty="0"/>
          </a:p>
          <a:p>
            <a:pPr lvl="3"/>
            <a:r>
              <a:rPr lang="zh-CN" altLang="en-US" dirty="0"/>
              <a:t>传送时间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transfer</a:t>
            </a:r>
            <a:r>
              <a:rPr lang="zh-CN" altLang="en-US" dirty="0"/>
              <a:t>，</a:t>
            </a:r>
            <a:r>
              <a:rPr lang="en-US" altLang="zh-CN" dirty="0"/>
              <a:t>( 1/RPM)*(1/</a:t>
            </a:r>
            <a:r>
              <a:rPr lang="zh-CN" altLang="en-US" dirty="0"/>
              <a:t>每磁道扇区数</a:t>
            </a:r>
            <a:r>
              <a:rPr lang="en-US" altLang="zh-CN" dirty="0"/>
              <a:t>)</a:t>
            </a:r>
            <a:r>
              <a:rPr lang="zh-CN" altLang="en-US" dirty="0"/>
              <a:t>*</a:t>
            </a:r>
            <a:r>
              <a:rPr lang="en-US" altLang="zh-CN" dirty="0"/>
              <a:t>60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180" y="3336926"/>
            <a:ext cx="7772400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00150" y="82296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访问时间示例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0" y="628650"/>
            <a:ext cx="4329430" cy="1498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2" y="2287904"/>
            <a:ext cx="6908293" cy="1449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91" y="3635324"/>
            <a:ext cx="8579582" cy="948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90" y="4754879"/>
            <a:ext cx="7004213" cy="17602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4390" y="1588770"/>
            <a:ext cx="99250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观察结论：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主要时间花在了寻道</a:t>
            </a:r>
            <a:r>
              <a:rPr lang="en-US" altLang="zh-CN" sz="2800" dirty="0"/>
              <a:t>9ms</a:t>
            </a:r>
            <a:endParaRPr lang="en-US" altLang="zh-CN" sz="2800" dirty="0"/>
          </a:p>
          <a:p>
            <a:r>
              <a:rPr lang="zh-CN" altLang="en-US" sz="2800" dirty="0"/>
              <a:t>寻道与旋转处于相同量级（</a:t>
            </a:r>
            <a:r>
              <a:rPr lang="en-US" altLang="zh-CN" sz="2800" dirty="0"/>
              <a:t>9ms</a:t>
            </a:r>
            <a:r>
              <a:rPr lang="zh-CN" altLang="en-US" sz="2800" dirty="0"/>
              <a:t>、</a:t>
            </a:r>
            <a:r>
              <a:rPr lang="en-US" altLang="zh-CN" sz="2800" dirty="0"/>
              <a:t>8/2=4ms</a:t>
            </a:r>
            <a:r>
              <a:rPr lang="zh-CN" altLang="en-US" sz="2800" dirty="0"/>
              <a:t>），而传送时间</a:t>
            </a:r>
            <a:r>
              <a:rPr lang="en-US" altLang="zh-CN" sz="2800" dirty="0"/>
              <a:t>0.02ms</a:t>
            </a:r>
            <a:r>
              <a:rPr lang="zh-CN" altLang="en-US" sz="2800" dirty="0"/>
              <a:t>显得非常小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对比：</a:t>
            </a:r>
            <a:endParaRPr lang="en-US" altLang="zh-CN" sz="2800" dirty="0"/>
          </a:p>
          <a:p>
            <a:r>
              <a:rPr lang="en-US" altLang="zh-CN" sz="2800" dirty="0"/>
              <a:t>1</a:t>
            </a:r>
            <a:r>
              <a:rPr lang="zh-CN" altLang="en-US" sz="2800" dirty="0"/>
              <a:t> </a:t>
            </a:r>
            <a:r>
              <a:rPr lang="en-US" altLang="zh-CN" sz="2800" dirty="0"/>
              <a:t>SRAM</a:t>
            </a:r>
            <a:r>
              <a:rPr lang="zh-CN" altLang="en-US" sz="2800" dirty="0"/>
              <a:t>访问双字</a:t>
            </a:r>
            <a:r>
              <a:rPr lang="en-US" altLang="zh-CN" sz="2800" dirty="0"/>
              <a:t>4ns</a:t>
            </a:r>
            <a:r>
              <a:rPr lang="zh-CN" altLang="en-US" sz="2800" dirty="0"/>
              <a:t>，对于读</a:t>
            </a:r>
            <a:r>
              <a:rPr lang="en-US" altLang="zh-CN" sz="2800" dirty="0"/>
              <a:t>512</a:t>
            </a:r>
            <a:r>
              <a:rPr lang="zh-CN" altLang="en-US" sz="2800" dirty="0"/>
              <a:t>字节，</a:t>
            </a:r>
            <a:r>
              <a:rPr lang="en-US" altLang="zh-CN" sz="2800" dirty="0"/>
              <a:t>256ns</a:t>
            </a:r>
            <a:r>
              <a:rPr lang="zh-CN" altLang="en-US" sz="2800" dirty="0"/>
              <a:t>；</a:t>
            </a:r>
            <a:r>
              <a:rPr lang="en-US" altLang="zh-CN" sz="2800" dirty="0"/>
              <a:t>DRAM</a:t>
            </a:r>
            <a:r>
              <a:rPr lang="zh-CN" altLang="en-US" sz="2800" dirty="0"/>
              <a:t>则需要</a:t>
            </a:r>
            <a:r>
              <a:rPr lang="en-US" altLang="zh-CN" sz="2800" dirty="0"/>
              <a:t>50ns/4000ns</a:t>
            </a:r>
            <a:r>
              <a:rPr lang="zh-CN" altLang="en-US" sz="2800" dirty="0"/>
              <a:t>；磁盘大致需要</a:t>
            </a:r>
            <a:r>
              <a:rPr lang="en-US" altLang="zh-CN" sz="2800" dirty="0"/>
              <a:t>10ms</a:t>
            </a:r>
            <a:r>
              <a:rPr lang="zh-CN" altLang="en-US" sz="2800" dirty="0"/>
              <a:t>。比</a:t>
            </a:r>
            <a:r>
              <a:rPr lang="en-US" altLang="zh-CN" sz="2800" dirty="0"/>
              <a:t>SRAM</a:t>
            </a:r>
            <a:r>
              <a:rPr lang="zh-CN" altLang="en-US" sz="2800" dirty="0"/>
              <a:t>慢</a:t>
            </a:r>
            <a:r>
              <a:rPr lang="en-US" altLang="zh-CN" sz="2800" dirty="0"/>
              <a:t>40000</a:t>
            </a:r>
            <a:r>
              <a:rPr lang="zh-CN" altLang="en-US" sz="2800" dirty="0"/>
              <a:t>倍，比</a:t>
            </a:r>
            <a:r>
              <a:rPr lang="en-US" altLang="zh-CN" sz="2800" dirty="0"/>
              <a:t>DRAM</a:t>
            </a:r>
            <a:r>
              <a:rPr lang="zh-CN" altLang="en-US" sz="2800" dirty="0"/>
              <a:t>慢</a:t>
            </a:r>
            <a:r>
              <a:rPr lang="en-US" altLang="zh-CN" sz="2800" dirty="0"/>
              <a:t>2500</a:t>
            </a:r>
            <a:r>
              <a:rPr lang="zh-CN" altLang="en-US" sz="2800" dirty="0"/>
              <a:t>倍。</a:t>
            </a:r>
            <a:endParaRPr lang="en-US" altLang="zh-CN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67" y="633045"/>
            <a:ext cx="10750815" cy="2100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9" y="3400309"/>
            <a:ext cx="10504063" cy="24290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3456"/>
            <a:ext cx="10972800" cy="1143000"/>
          </a:xfrm>
        </p:spPr>
        <p:txBody>
          <a:bodyPr/>
          <a:lstStyle/>
          <a:p>
            <a:r>
              <a:rPr lang="en-US" altLang="zh-CN" dirty="0"/>
              <a:t>6.1 </a:t>
            </a:r>
            <a:r>
              <a:rPr lang="zh-CN" altLang="en-US" dirty="0"/>
              <a:t>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855112"/>
          </a:xfrm>
        </p:spPr>
        <p:txBody>
          <a:bodyPr/>
          <a:lstStyle/>
          <a:p>
            <a:r>
              <a:rPr lang="en-US" altLang="zh-CN" dirty="0"/>
              <a:t>6.1.1</a:t>
            </a:r>
            <a:r>
              <a:rPr lang="zh-CN" altLang="en-US" dirty="0"/>
              <a:t> 随机访问存储器</a:t>
            </a:r>
            <a:endParaRPr lang="en-US" altLang="zh-CN" dirty="0"/>
          </a:p>
          <a:p>
            <a:pPr lvl="1"/>
            <a:r>
              <a:rPr lang="zh-CN" altLang="en-US" dirty="0"/>
              <a:t>静态</a:t>
            </a:r>
            <a:r>
              <a:rPr lang="en-US" altLang="zh-CN" dirty="0"/>
              <a:t>RAM</a:t>
            </a:r>
            <a:endParaRPr lang="en-US" altLang="zh-CN" dirty="0"/>
          </a:p>
          <a:p>
            <a:pPr lvl="2"/>
            <a:r>
              <a:rPr lang="zh-CN" altLang="en-US" dirty="0"/>
              <a:t>双稳态电路，每个</a:t>
            </a:r>
            <a:r>
              <a:rPr lang="en-US" altLang="zh-CN" dirty="0"/>
              <a:t>bit</a:t>
            </a:r>
            <a:r>
              <a:rPr lang="zh-CN" altLang="en-US" dirty="0"/>
              <a:t>需要六个晶体管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动态</a:t>
            </a:r>
            <a:r>
              <a:rPr lang="en-US" altLang="zh-CN" dirty="0"/>
              <a:t>RAM(DRAM)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每位需要</a:t>
            </a:r>
            <a:r>
              <a:rPr lang="en-US" altLang="zh-CN" dirty="0"/>
              <a:t>1</a:t>
            </a:r>
            <a:r>
              <a:rPr lang="zh-CN" altLang="en-US" dirty="0"/>
              <a:t>个电容，以及</a:t>
            </a:r>
            <a:r>
              <a:rPr lang="en-US" altLang="zh-CN" dirty="0"/>
              <a:t>1</a:t>
            </a:r>
            <a:r>
              <a:rPr lang="zh-CN" altLang="en-US" dirty="0"/>
              <a:t>个访问晶体管</a:t>
            </a:r>
            <a:endParaRPr lang="en-US" altLang="zh-CN" dirty="0"/>
          </a:p>
          <a:p>
            <a:pPr lvl="2"/>
            <a:r>
              <a:rPr lang="zh-CN" altLang="en-US" dirty="0"/>
              <a:t>数据易失</a:t>
            </a:r>
            <a:r>
              <a:rPr lang="en-US" altLang="zh-CN" dirty="0"/>
              <a:t>——</a:t>
            </a:r>
            <a:r>
              <a:rPr lang="zh-CN" altLang="en-US" dirty="0"/>
              <a:t>需要刷新电路，甚至使用纠错码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2050" name="Picture 2" descr="图1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14" y="2726282"/>
            <a:ext cx="1953846" cy="14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84" y="2140048"/>
            <a:ext cx="3026286" cy="22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09" y="1186791"/>
            <a:ext cx="10887222" cy="53521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06896" y="419453"/>
            <a:ext cx="5198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zh-CN" altLang="en-US" sz="3200" b="1" dirty="0">
                <a:solidFill>
                  <a:srgbClr val="00B050"/>
                </a:solidFill>
              </a:rPr>
              <a:t>文件</a:t>
            </a:r>
            <a:r>
              <a:rPr lang="en-US" altLang="zh-CN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&lt;- - -&gt;  </a:t>
            </a:r>
            <a:r>
              <a:rPr lang="zh-CN" altLang="en-US" sz="3200" b="1" dirty="0">
                <a:solidFill>
                  <a:srgbClr val="00B050"/>
                </a:solidFill>
              </a:rPr>
              <a:t>盘块</a:t>
            </a:r>
            <a:r>
              <a:rPr lang="en-US" altLang="zh-CN" sz="3200" dirty="0"/>
              <a:t> </a:t>
            </a:r>
            <a:r>
              <a:rPr lang="zh-CN" altLang="en-US" sz="3200" dirty="0"/>
              <a:t>的映射</a:t>
            </a:r>
            <a:endParaRPr lang="en-US" altLang="zh-CN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77" y="836776"/>
            <a:ext cx="11299819" cy="39321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1518" y="1202421"/>
            <a:ext cx="5872163" cy="533649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737599" y="5109210"/>
            <a:ext cx="2158842" cy="157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92430" y="45720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访问磁盘</a:t>
            </a:r>
            <a:endParaRPr lang="en-US" altLang="zh-CN" dirty="0"/>
          </a:p>
          <a:p>
            <a:pPr lvl="2"/>
            <a:r>
              <a:rPr lang="en-US" altLang="zh-CN" dirty="0"/>
              <a:t>LBA</a:t>
            </a:r>
            <a:r>
              <a:rPr lang="zh-CN" altLang="en-US" dirty="0"/>
              <a:t>模式</a:t>
            </a:r>
            <a:r>
              <a:rPr lang="en-US" altLang="zh-CN" dirty="0"/>
              <a:t>/</a:t>
            </a:r>
            <a:r>
              <a:rPr lang="zh-CN" altLang="en-US" dirty="0"/>
              <a:t>逻辑块</a:t>
            </a:r>
            <a:r>
              <a:rPr lang="en-US" altLang="zh-CN" dirty="0"/>
              <a:t>/</a:t>
            </a:r>
            <a:r>
              <a:rPr lang="zh-CN" altLang="en-US" dirty="0"/>
              <a:t>（盘面</a:t>
            </a:r>
            <a:r>
              <a:rPr lang="en-US" altLang="zh-CN" dirty="0"/>
              <a:t>/</a:t>
            </a:r>
            <a:r>
              <a:rPr lang="zh-CN" altLang="en-US" dirty="0"/>
              <a:t>磁道</a:t>
            </a:r>
            <a:r>
              <a:rPr lang="en-US" altLang="zh-CN" dirty="0"/>
              <a:t>/</a:t>
            </a:r>
            <a:r>
              <a:rPr lang="zh-CN" altLang="en-US" dirty="0"/>
              <a:t>扇区）三元组</a:t>
            </a:r>
            <a:endParaRPr lang="en-US" altLang="zh-CN" dirty="0"/>
          </a:p>
          <a:p>
            <a:pPr lvl="2"/>
            <a:r>
              <a:rPr lang="zh-CN" altLang="en-US" dirty="0"/>
              <a:t>磁盘控制器</a:t>
            </a:r>
            <a:endParaRPr lang="en-US" altLang="zh-CN" dirty="0"/>
          </a:p>
          <a:p>
            <a:pPr lvl="2"/>
            <a:r>
              <a:rPr lang="en-US" altLang="zh-CN" dirty="0"/>
              <a:t>IO</a:t>
            </a:r>
            <a:r>
              <a:rPr lang="zh-CN" altLang="en-US" dirty="0"/>
              <a:t>端口</a:t>
            </a:r>
            <a:r>
              <a:rPr lang="en-US" altLang="zh-CN" dirty="0"/>
              <a:t>/</a:t>
            </a:r>
            <a:r>
              <a:rPr lang="zh-CN" altLang="en-US" dirty="0"/>
              <a:t>存储器影射</a:t>
            </a:r>
            <a:r>
              <a:rPr lang="en-US" altLang="zh-CN" dirty="0"/>
              <a:t>IO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00150" y="822960"/>
            <a:ext cx="20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读一个扇区示例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120" y="822960"/>
            <a:ext cx="7464384" cy="53606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0150" y="2480310"/>
            <a:ext cx="1725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发出度命令到磁盘控制器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假设：映射到</a:t>
            </a:r>
            <a:r>
              <a:rPr lang="en-US" altLang="zh-CN" dirty="0"/>
              <a:t>0xa0</a:t>
            </a:r>
            <a:r>
              <a:rPr lang="zh-CN" altLang="en-US" dirty="0"/>
              <a:t>地址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00150" y="2480310"/>
            <a:ext cx="1725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硬盘控制器将扇区内容传送到内存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6147" y="1007625"/>
            <a:ext cx="7850975" cy="5348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2881" y="1567815"/>
            <a:ext cx="7709519" cy="49710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0150" y="2480310"/>
            <a:ext cx="172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磁盘控制器向</a:t>
            </a:r>
            <a:r>
              <a:rPr lang="en-US" altLang="zh-CN" dirty="0"/>
              <a:t>CPU</a:t>
            </a:r>
            <a:r>
              <a:rPr lang="zh-CN" altLang="en-US" dirty="0"/>
              <a:t>发出中断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14450" y="82296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磁盘实例：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300162"/>
            <a:ext cx="10534650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597787"/>
            <a:ext cx="6261100" cy="57585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86700" y="1680210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练习：区</a:t>
            </a:r>
            <a:r>
              <a:rPr lang="en-US" altLang="zh-CN" dirty="0"/>
              <a:t>0</a:t>
            </a:r>
            <a:r>
              <a:rPr lang="zh-CN" altLang="en-US" dirty="0"/>
              <a:t>有多少个备用磁道</a:t>
            </a:r>
            <a:r>
              <a:rPr lang="en-US" altLang="zh-CN" dirty="0"/>
              <a:t>/</a:t>
            </a:r>
            <a:r>
              <a:rPr lang="zh-CN" altLang="en-US" dirty="0"/>
              <a:t>柱面？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715" y="2138284"/>
            <a:ext cx="5829300" cy="24955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6.1.3</a:t>
            </a:r>
            <a:r>
              <a:rPr lang="zh-CN" altLang="en-US" dirty="0"/>
              <a:t> 其它存储技术</a:t>
            </a:r>
            <a:endParaRPr lang="en-US" altLang="zh-CN" dirty="0"/>
          </a:p>
          <a:p>
            <a:pPr lvl="1"/>
            <a:r>
              <a:rPr lang="zh-CN" altLang="en-US" dirty="0"/>
              <a:t>固态硬盘</a:t>
            </a:r>
            <a:endParaRPr lang="en-US" altLang="zh-CN" dirty="0"/>
          </a:p>
          <a:p>
            <a:pPr lvl="2"/>
            <a:r>
              <a:rPr lang="zh-CN" altLang="en-US" dirty="0"/>
              <a:t>一个或多个</a:t>
            </a:r>
            <a:r>
              <a:rPr lang="en-US" altLang="zh-CN" dirty="0"/>
              <a:t>flash</a:t>
            </a:r>
            <a:r>
              <a:rPr lang="zh-CN" altLang="en-US" dirty="0"/>
              <a:t>闪存芯片</a:t>
            </a:r>
            <a:r>
              <a:rPr lang="en-US" altLang="zh-CN" dirty="0"/>
              <a:t>+</a:t>
            </a:r>
            <a:r>
              <a:rPr lang="zh-CN" altLang="en-US" dirty="0">
                <a:solidFill>
                  <a:srgbClr val="FF0000"/>
                </a:solidFill>
              </a:rPr>
              <a:t>闪存翻译层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一个闪存包括</a:t>
            </a:r>
            <a:r>
              <a:rPr lang="en-US" altLang="zh-CN" dirty="0"/>
              <a:t>B</a:t>
            </a:r>
            <a:r>
              <a:rPr lang="zh-CN" altLang="en-US" dirty="0"/>
              <a:t>个块（擦写以块为单位）</a:t>
            </a:r>
            <a:endParaRPr lang="en-US" altLang="zh-CN" dirty="0"/>
          </a:p>
          <a:p>
            <a:pPr lvl="2"/>
            <a:r>
              <a:rPr lang="zh-CN" altLang="en-US" dirty="0"/>
              <a:t>每个块由</a:t>
            </a:r>
            <a:r>
              <a:rPr lang="en-US" altLang="zh-CN" dirty="0"/>
              <a:t>P</a:t>
            </a:r>
            <a:r>
              <a:rPr lang="zh-CN" altLang="en-US" dirty="0"/>
              <a:t>个页组成（</a:t>
            </a:r>
            <a:r>
              <a:rPr lang="en-US" altLang="zh-CN" dirty="0"/>
              <a:t>32~128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页的大小通常为</a:t>
            </a:r>
            <a:r>
              <a:rPr lang="en-US" altLang="zh-CN" dirty="0"/>
              <a:t>512~4KB</a:t>
            </a:r>
            <a:endParaRPr lang="en-US" altLang="zh-CN" dirty="0"/>
          </a:p>
          <a:p>
            <a:pPr lvl="2"/>
            <a:r>
              <a:rPr lang="zh-CN" altLang="en-US" dirty="0"/>
              <a:t>块的大小通常为</a:t>
            </a:r>
            <a:r>
              <a:rPr lang="en-US" altLang="zh-CN" dirty="0"/>
              <a:t>16KB~512KB</a:t>
            </a:r>
            <a:endParaRPr lang="en-US" altLang="zh-CN" dirty="0"/>
          </a:p>
          <a:p>
            <a:pPr lvl="2"/>
            <a:r>
              <a:rPr lang="zh-CN" altLang="en-US" dirty="0"/>
              <a:t>擦写寿命约</a:t>
            </a:r>
            <a:r>
              <a:rPr lang="en-US" altLang="zh-CN" dirty="0"/>
              <a:t>100,000</a:t>
            </a:r>
            <a:r>
              <a:rPr lang="zh-CN" altLang="en-US" dirty="0"/>
              <a:t>次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2" y="4869856"/>
            <a:ext cx="8726878" cy="16155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5308323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擦除块需要</a:t>
            </a:r>
            <a:r>
              <a:rPr lang="en-US" altLang="zh-CN" dirty="0"/>
              <a:t>1ms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517351"/>
            <a:ext cx="8539089" cy="2422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11" y="2930526"/>
            <a:ext cx="818197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7614" y="2690813"/>
            <a:ext cx="7277100" cy="11049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0377"/>
            <a:ext cx="3918926" cy="57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061982" y="2266684"/>
            <a:ext cx="277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SRAM/DRAM </a:t>
            </a:r>
            <a:r>
              <a:rPr lang="zh-CN" altLang="en-US" dirty="0"/>
              <a:t>对比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701" y="563206"/>
            <a:ext cx="10930597" cy="286579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328560" y="3878775"/>
            <a:ext cx="9180454" cy="1429745"/>
            <a:chOff x="1328560" y="3878775"/>
            <a:chExt cx="9180454" cy="14297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560" y="3878775"/>
              <a:ext cx="9165940" cy="38191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318" y="4283004"/>
              <a:ext cx="9158696" cy="10255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PCM</a:t>
            </a:r>
            <a:endParaRPr lang="en-US" altLang="zh-CN" dirty="0"/>
          </a:p>
          <a:p>
            <a:pPr lvl="2"/>
            <a:r>
              <a:rPr lang="zh-CN" altLang="en-US" dirty="0"/>
              <a:t>相变存储区</a:t>
            </a:r>
            <a:endParaRPr lang="en-US" altLang="zh-CN" dirty="0"/>
          </a:p>
          <a:p>
            <a:pPr lvl="2"/>
            <a:r>
              <a:rPr lang="zh-CN" altLang="en-US" dirty="0"/>
              <a:t>介于内存和</a:t>
            </a:r>
            <a:r>
              <a:rPr lang="en-US" altLang="zh-CN" dirty="0"/>
              <a:t>flash</a:t>
            </a:r>
            <a:r>
              <a:rPr lang="zh-CN" altLang="en-US" dirty="0"/>
              <a:t>之间</a:t>
            </a:r>
            <a:endParaRPr lang="en-US" altLang="zh-CN" dirty="0"/>
          </a:p>
          <a:p>
            <a:pPr lvl="1"/>
            <a:r>
              <a:rPr lang="zh-CN" altLang="en-US" dirty="0"/>
              <a:t>存储技术发展趋势</a:t>
            </a:r>
            <a:endParaRPr lang="en-US" altLang="zh-CN" dirty="0"/>
          </a:p>
          <a:p>
            <a:pPr lvl="2"/>
            <a:r>
              <a:rPr lang="zh-CN" altLang="en-US" dirty="0"/>
              <a:t>磁盘</a:t>
            </a:r>
            <a:r>
              <a:rPr lang="en-US" altLang="zh-CN" dirty="0"/>
              <a:t>/DRAM/CPU</a:t>
            </a:r>
            <a:r>
              <a:rPr lang="zh-CN" altLang="en-US" dirty="0"/>
              <a:t>速度比较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8424" y="3028950"/>
            <a:ext cx="7769003" cy="3509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8685" y="291778"/>
            <a:ext cx="7478255" cy="642969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6949440" y="5417820"/>
            <a:ext cx="12573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949440" y="5841048"/>
            <a:ext cx="12573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618" y="587929"/>
            <a:ext cx="11380763" cy="790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91" y="1499624"/>
            <a:ext cx="9819249" cy="1786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9" y="3723183"/>
            <a:ext cx="11141612" cy="145087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3456"/>
            <a:ext cx="10972800" cy="1143000"/>
          </a:xfrm>
        </p:spPr>
        <p:txBody>
          <a:bodyPr/>
          <a:lstStyle/>
          <a:p>
            <a:r>
              <a:rPr lang="en-US" altLang="zh-CN" dirty="0"/>
              <a:t>6.2 </a:t>
            </a:r>
            <a:r>
              <a:rPr lang="zh-CN" altLang="en-US" dirty="0"/>
              <a:t>存储层次结构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dirty="0"/>
              <a:t>6.2.1</a:t>
            </a:r>
            <a:r>
              <a:rPr lang="zh-CN" altLang="en-US" dirty="0"/>
              <a:t> 局部性</a:t>
            </a:r>
            <a:endParaRPr lang="en-US" altLang="zh-CN" dirty="0"/>
          </a:p>
          <a:p>
            <a:pPr lvl="1"/>
            <a:r>
              <a:rPr lang="zh-CN" altLang="en-US" dirty="0"/>
              <a:t>时间局部性</a:t>
            </a:r>
            <a:endParaRPr lang="en-US" altLang="zh-CN" dirty="0"/>
          </a:p>
          <a:p>
            <a:pPr lvl="1"/>
            <a:r>
              <a:rPr lang="zh-CN" altLang="en-US" dirty="0"/>
              <a:t>空间局部性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i="1" dirty="0"/>
              <a:t>局部性良好的代码具有较好的性能</a:t>
            </a:r>
            <a:endParaRPr lang="en-US" altLang="zh-CN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4400" y="3658871"/>
            <a:ext cx="469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局部性良好的代码（向量求和）示例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4028203"/>
            <a:ext cx="9720775" cy="23281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63008" y="3444356"/>
            <a:ext cx="589026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sum</a:t>
            </a:r>
            <a:r>
              <a:rPr lang="zh-CN" altLang="en-US" dirty="0"/>
              <a:t>良好</a:t>
            </a:r>
            <a:r>
              <a:rPr lang="zh-CN" altLang="en-US" dirty="0">
                <a:solidFill>
                  <a:srgbClr val="FF0000"/>
                </a:solidFill>
              </a:rPr>
              <a:t>时间</a:t>
            </a:r>
            <a:r>
              <a:rPr lang="zh-CN" altLang="en-US" dirty="0"/>
              <a:t>局部性</a:t>
            </a:r>
            <a:r>
              <a:rPr lang="en-US" altLang="zh-CN" dirty="0"/>
              <a:t>/</a:t>
            </a:r>
            <a:r>
              <a:rPr lang="zh-CN" altLang="en-US" dirty="0"/>
              <a:t>无空间局部性问题</a:t>
            </a:r>
            <a:r>
              <a:rPr lang="en-US" altLang="zh-CN" dirty="0"/>
              <a:t>(</a:t>
            </a:r>
            <a:r>
              <a:rPr lang="zh-CN" altLang="en-US" dirty="0"/>
              <a:t>不涉及临接数据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V</a:t>
            </a:r>
            <a:r>
              <a:rPr lang="zh-CN" altLang="en-US" dirty="0"/>
              <a:t>顺序访问，步长为</a:t>
            </a:r>
            <a:r>
              <a:rPr lang="en-US" altLang="zh-CN" dirty="0"/>
              <a:t>1</a:t>
            </a:r>
            <a:r>
              <a:rPr lang="zh-CN" altLang="en-US" dirty="0"/>
              <a:t>，良好空间局部性，无时间局部性问题（无反复访问现象）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8670" y="560070"/>
            <a:ext cx="529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局部性良好的代码（二维数组</a:t>
            </a:r>
            <a:r>
              <a:rPr lang="en-US" altLang="zh-CN" b="1" dirty="0"/>
              <a:t>M=2N=3</a:t>
            </a:r>
            <a:r>
              <a:rPr lang="zh-CN" altLang="en-US" b="1" dirty="0"/>
              <a:t>）示例：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487" y="4092935"/>
            <a:ext cx="9508140" cy="24459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8670" y="3629897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局部性不良的代码（二维数组）示例：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976908"/>
            <a:ext cx="9490775" cy="24178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85850" y="948690"/>
            <a:ext cx="81953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局部性评估的简单准则：</a:t>
            </a:r>
            <a:endParaRPr lang="en-US" altLang="zh-CN" sz="36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800" dirty="0"/>
              <a:t>	</a:t>
            </a:r>
            <a:r>
              <a:rPr lang="zh-CN" altLang="en-US" sz="2800" dirty="0"/>
              <a:t>重复引用同一变量的程序具有较好的局部性；</a:t>
            </a: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800" dirty="0"/>
              <a:t>	</a:t>
            </a:r>
            <a:r>
              <a:rPr lang="zh-CN" altLang="en-US" sz="2800" dirty="0"/>
              <a:t>度与具有步长为</a:t>
            </a:r>
            <a:r>
              <a:rPr lang="en-US" altLang="zh-CN" sz="2800" dirty="0"/>
              <a:t>K</a:t>
            </a:r>
            <a:r>
              <a:rPr lang="zh-CN" altLang="en-US" sz="2800" dirty="0"/>
              <a:t>的引用模式，步长越小空间局部性越好；</a:t>
            </a: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800" dirty="0"/>
              <a:t>	</a:t>
            </a:r>
            <a:r>
              <a:rPr lang="zh-CN" altLang="en-US" sz="2800" dirty="0"/>
              <a:t>对取指令来说，循环代码的时间和空间局部性较好，循环体越小、迭代次数越多局部性越好；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098" y="538895"/>
            <a:ext cx="10381957" cy="4036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05" y="2638271"/>
            <a:ext cx="5401995" cy="390064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57" y="545670"/>
            <a:ext cx="9509760" cy="43882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332" y="538265"/>
            <a:ext cx="10086843" cy="3911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4358567"/>
            <a:ext cx="10539964" cy="218290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6700" y="49149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常规</a:t>
            </a:r>
            <a:r>
              <a:rPr lang="en-US" altLang="zh-CN" dirty="0"/>
              <a:t>DRAM</a:t>
            </a:r>
            <a:endParaRPr lang="en-US" altLang="zh-CN" dirty="0"/>
          </a:p>
          <a:p>
            <a:pPr lvl="2"/>
            <a:r>
              <a:rPr lang="zh-CN" altLang="en-US" dirty="0"/>
              <a:t>其中的单元（位）划分为</a:t>
            </a:r>
            <a:r>
              <a:rPr lang="en-US" altLang="zh-CN" dirty="0"/>
              <a:t>d</a:t>
            </a:r>
            <a:r>
              <a:rPr lang="zh-CN" altLang="en-US" dirty="0"/>
              <a:t>个超单元（</a:t>
            </a:r>
            <a:r>
              <a:rPr lang="en-US" altLang="zh-CN" dirty="0"/>
              <a:t>supercell/cell/word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每个超单元由</a:t>
            </a:r>
            <a:r>
              <a:rPr lang="en-US" altLang="zh-CN" dirty="0"/>
              <a:t>w</a:t>
            </a:r>
            <a:r>
              <a:rPr lang="zh-CN" altLang="en-US" dirty="0"/>
              <a:t>个</a:t>
            </a:r>
            <a:r>
              <a:rPr lang="en-US" altLang="zh-CN" dirty="0"/>
              <a:t>DRAM</a:t>
            </a:r>
            <a:r>
              <a:rPr lang="zh-CN" altLang="en-US" dirty="0"/>
              <a:t>单元组成，一个</a:t>
            </a:r>
            <a:r>
              <a:rPr lang="en-US" altLang="zh-CN" dirty="0"/>
              <a:t>d</a:t>
            </a:r>
            <a:r>
              <a:rPr lang="zh-CN" altLang="en-US" dirty="0"/>
              <a:t>*</a:t>
            </a:r>
            <a:r>
              <a:rPr lang="en-US" altLang="zh-CN" dirty="0"/>
              <a:t>w</a:t>
            </a:r>
            <a:r>
              <a:rPr lang="zh-CN" altLang="en-US" dirty="0"/>
              <a:t>的</a:t>
            </a:r>
            <a:r>
              <a:rPr lang="en-US" altLang="zh-CN" dirty="0"/>
              <a:t>DRAM</a:t>
            </a:r>
            <a:r>
              <a:rPr lang="zh-CN" altLang="en-US" dirty="0"/>
              <a:t>共有</a:t>
            </a:r>
            <a:r>
              <a:rPr lang="en-US" altLang="zh-CN" dirty="0"/>
              <a:t>d</a:t>
            </a:r>
            <a:r>
              <a:rPr lang="zh-CN" altLang="en-US" dirty="0"/>
              <a:t>*</a:t>
            </a:r>
            <a:r>
              <a:rPr lang="en-US" altLang="zh-CN" dirty="0"/>
              <a:t>w</a:t>
            </a:r>
            <a:r>
              <a:rPr lang="zh-CN" altLang="en-US" dirty="0"/>
              <a:t>位</a:t>
            </a:r>
            <a:endParaRPr lang="en-US" altLang="zh-CN" dirty="0"/>
          </a:p>
          <a:p>
            <a:pPr lvl="2"/>
            <a:r>
              <a:rPr lang="zh-CN" altLang="en-US" dirty="0"/>
              <a:t>超单元组织成</a:t>
            </a:r>
            <a:r>
              <a:rPr lang="en-US" altLang="zh-CN" dirty="0"/>
              <a:t>r</a:t>
            </a:r>
            <a:r>
              <a:rPr lang="zh-CN" altLang="en-US" dirty="0"/>
              <a:t>行</a:t>
            </a:r>
            <a:r>
              <a:rPr lang="en-US" altLang="zh-CN" dirty="0"/>
              <a:t>c</a:t>
            </a:r>
            <a:r>
              <a:rPr lang="zh-CN" altLang="en-US" dirty="0"/>
              <a:t>列的方形矩阵，</a:t>
            </a:r>
            <a:r>
              <a:rPr lang="en-US" altLang="zh-CN" dirty="0"/>
              <a:t>r</a:t>
            </a:r>
            <a:r>
              <a:rPr lang="zh-CN" altLang="en-US" dirty="0"/>
              <a:t>*</a:t>
            </a:r>
            <a:r>
              <a:rPr lang="en-US" altLang="zh-CN" dirty="0"/>
              <a:t>c=d</a:t>
            </a:r>
            <a:r>
              <a:rPr lang="zh-CN" altLang="en-US" dirty="0"/>
              <a:t>。用于减少芯片引脚数量，但延长了访问时间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9024" y="2586295"/>
            <a:ext cx="6760476" cy="3437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7310" y="3144271"/>
            <a:ext cx="40119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示例</a:t>
            </a:r>
            <a:r>
              <a:rPr lang="en-US" altLang="zh-CN" sz="2400" b="1" dirty="0"/>
              <a:t>DRAM</a:t>
            </a:r>
            <a:endParaRPr lang="en-US" altLang="zh-CN" sz="2400" b="1" dirty="0"/>
          </a:p>
          <a:p>
            <a:r>
              <a:rPr lang="zh-CN" altLang="en-US" sz="2400" dirty="0"/>
              <a:t>参数：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d=16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altLang="zh-CN" sz="2400" dirty="0"/>
              <a:t>w=8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altLang="zh-CN" sz="2400" dirty="0"/>
              <a:t>r=4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en-US" altLang="zh-CN" sz="2400" dirty="0"/>
              <a:t>c=4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如何读出图中指定超单元？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474970" y="3484045"/>
            <a:ext cx="98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存储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B050"/>
                </a:solidFill>
              </a:rPr>
              <a:t>控制器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59262" y="52784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（内部）行缓冲区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06730" y="537210"/>
            <a:ext cx="112776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6.2.2</a:t>
            </a:r>
            <a:r>
              <a:rPr lang="zh-CN" altLang="en-US" dirty="0"/>
              <a:t> 存储器层次结构</a:t>
            </a:r>
            <a:endParaRPr lang="en-US" altLang="zh-CN" dirty="0"/>
          </a:p>
          <a:p>
            <a:pPr lvl="1"/>
            <a:r>
              <a:rPr lang="zh-CN" altLang="en-US" dirty="0"/>
              <a:t>多种存储技术在软硬件配合下，进行性能互不从而获得更好的性能</a:t>
            </a:r>
            <a:endParaRPr lang="en-US" altLang="zh-CN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077" y="1741428"/>
            <a:ext cx="7981814" cy="475081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5111" y="2948940"/>
            <a:ext cx="6856889" cy="340741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506730" y="537210"/>
            <a:ext cx="112776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存储器层次结构中的缓存</a:t>
            </a:r>
            <a:endParaRPr lang="en-US" altLang="zh-CN" dirty="0"/>
          </a:p>
          <a:p>
            <a:pPr lvl="2"/>
            <a:r>
              <a:rPr lang="zh-CN" altLang="en-US" dirty="0"/>
              <a:t>位于</a:t>
            </a:r>
            <a:r>
              <a:rPr lang="en-US" altLang="zh-CN" dirty="0"/>
              <a:t>k</a:t>
            </a:r>
            <a:r>
              <a:rPr lang="zh-CN" altLang="en-US" dirty="0"/>
              <a:t>层的较快</a:t>
            </a:r>
            <a:r>
              <a:rPr lang="en-US" altLang="zh-CN" dirty="0"/>
              <a:t>/</a:t>
            </a:r>
            <a:r>
              <a:rPr lang="zh-CN" altLang="en-US" dirty="0"/>
              <a:t>较小</a:t>
            </a:r>
            <a:r>
              <a:rPr lang="en-US" altLang="zh-CN" dirty="0"/>
              <a:t>/</a:t>
            </a:r>
            <a:r>
              <a:rPr lang="zh-CN" altLang="en-US" dirty="0"/>
              <a:t>较贵的存储设备作为</a:t>
            </a:r>
            <a:r>
              <a:rPr lang="en-US" altLang="zh-CN" dirty="0"/>
              <a:t>k+1</a:t>
            </a:r>
            <a:r>
              <a:rPr lang="zh-CN" altLang="en-US" dirty="0"/>
              <a:t>层较慢</a:t>
            </a:r>
            <a:r>
              <a:rPr lang="en-US" altLang="zh-CN" dirty="0"/>
              <a:t>/</a:t>
            </a:r>
            <a:r>
              <a:rPr lang="zh-CN" altLang="en-US" dirty="0"/>
              <a:t>较大</a:t>
            </a:r>
            <a:r>
              <a:rPr lang="en-US" altLang="zh-CN" dirty="0"/>
              <a:t>/</a:t>
            </a:r>
            <a:r>
              <a:rPr lang="zh-CN" altLang="en-US" dirty="0"/>
              <a:t>较便宜存储设备的缓存</a:t>
            </a:r>
            <a:endParaRPr lang="en-US" altLang="zh-CN" dirty="0"/>
          </a:p>
          <a:p>
            <a:pPr lvl="2"/>
            <a:r>
              <a:rPr lang="zh-CN" altLang="en-US" dirty="0"/>
              <a:t>相邻两层存储器各自都划分为等大小的</a:t>
            </a:r>
            <a:r>
              <a:rPr lang="zh-CN" altLang="en-US" dirty="0">
                <a:solidFill>
                  <a:srgbClr val="FF0000"/>
                </a:solidFill>
              </a:rPr>
              <a:t>块</a:t>
            </a:r>
            <a:r>
              <a:rPr lang="zh-CN" altLang="en-US" dirty="0"/>
              <a:t>，数据总是以块为</a:t>
            </a:r>
            <a:r>
              <a:rPr lang="zh-CN" altLang="en-US" dirty="0">
                <a:solidFill>
                  <a:srgbClr val="FF0000"/>
                </a:solidFill>
              </a:rPr>
              <a:t>传送单位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数据访问中：</a:t>
            </a:r>
            <a:endParaRPr lang="en-US" altLang="zh-CN" dirty="0"/>
          </a:p>
          <a:p>
            <a:pPr lvl="3"/>
            <a:r>
              <a:rPr lang="zh-CN" altLang="en-US" dirty="0"/>
              <a:t>缓存命中</a:t>
            </a:r>
            <a:endParaRPr lang="en-US" altLang="zh-CN" dirty="0"/>
          </a:p>
          <a:p>
            <a:pPr lvl="3"/>
            <a:r>
              <a:rPr lang="zh-CN" altLang="en-US" dirty="0"/>
              <a:t>缓存不命中</a:t>
            </a:r>
            <a:endParaRPr lang="en-US" altLang="zh-CN" dirty="0"/>
          </a:p>
          <a:p>
            <a:pPr lvl="3"/>
            <a:r>
              <a:rPr lang="zh-CN" altLang="en-US" dirty="0"/>
              <a:t>替换</a:t>
            </a:r>
            <a:r>
              <a:rPr lang="en-US" altLang="zh-CN" dirty="0"/>
              <a:t>replacing/</a:t>
            </a:r>
            <a:r>
              <a:rPr lang="zh-CN" altLang="en-US" dirty="0"/>
              <a:t>驱逐</a:t>
            </a:r>
            <a:r>
              <a:rPr lang="en-US" altLang="zh-CN" dirty="0"/>
              <a:t>evicting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r>
              <a:rPr lang="zh-CN" altLang="en-US" dirty="0"/>
              <a:t>不命中种类：</a:t>
            </a:r>
            <a:endParaRPr lang="en-US" altLang="zh-CN" dirty="0"/>
          </a:p>
          <a:p>
            <a:pPr lvl="4"/>
            <a:r>
              <a:rPr lang="zh-CN" altLang="en-US" dirty="0"/>
              <a:t>冷缓存</a:t>
            </a:r>
            <a:r>
              <a:rPr lang="en-US" altLang="zh-CN" dirty="0"/>
              <a:t>-</a:t>
            </a:r>
            <a:r>
              <a:rPr lang="zh-CN" altLang="en-US" dirty="0"/>
              <a:t>强制不命中</a:t>
            </a:r>
            <a:r>
              <a:rPr lang="en-US" altLang="zh-CN" dirty="0"/>
              <a:t>/</a:t>
            </a:r>
            <a:r>
              <a:rPr lang="zh-CN" altLang="en-US" dirty="0"/>
              <a:t>冷不命中</a:t>
            </a:r>
            <a:endParaRPr lang="en-US" altLang="zh-CN" dirty="0"/>
          </a:p>
          <a:p>
            <a:pPr lvl="4"/>
            <a:r>
              <a:rPr lang="zh-CN" altLang="en-US" dirty="0"/>
              <a:t>冲突不命中</a:t>
            </a:r>
            <a:endParaRPr lang="en-US" altLang="zh-CN" dirty="0"/>
          </a:p>
          <a:p>
            <a:pPr lvl="4"/>
            <a:r>
              <a:rPr lang="zh-CN" altLang="en-US" dirty="0"/>
              <a:t>工作集</a:t>
            </a:r>
            <a:r>
              <a:rPr lang="en-US" altLang="zh-CN" dirty="0"/>
              <a:t>——</a:t>
            </a:r>
            <a:r>
              <a:rPr lang="zh-CN" altLang="en-US" dirty="0"/>
              <a:t>容量不命中</a:t>
            </a:r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8670" y="607576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存储层次结构上各层访问延迟：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1371600"/>
            <a:ext cx="10949226" cy="44919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14350" y="2583180"/>
            <a:ext cx="11132820" cy="106299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4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3456"/>
            <a:ext cx="10972800" cy="1143000"/>
          </a:xfrm>
        </p:spPr>
        <p:txBody>
          <a:bodyPr/>
          <a:lstStyle/>
          <a:p>
            <a:r>
              <a:rPr lang="en-US" altLang="zh-CN" dirty="0"/>
              <a:t>6.3 </a:t>
            </a:r>
            <a:r>
              <a:rPr lang="zh-CN" altLang="en-US" dirty="0"/>
              <a:t>高速缓存存储器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dirty="0"/>
              <a:t>6.3.1</a:t>
            </a:r>
            <a:r>
              <a:rPr lang="zh-CN" altLang="en-US" dirty="0"/>
              <a:t> 通用高速缓存存储器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寄存器和主存之间，使用</a:t>
            </a:r>
            <a:r>
              <a:rPr lang="en-US" altLang="zh-CN" dirty="0"/>
              <a:t>SRAM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/>
            <a:r>
              <a:rPr lang="zh-CN" altLang="en-US" dirty="0"/>
              <a:t>分为</a:t>
            </a:r>
            <a:r>
              <a:rPr lang="en-US" altLang="zh-CN" dirty="0"/>
              <a:t>L1/L2/L3</a:t>
            </a:r>
            <a:r>
              <a:rPr lang="zh-CN" altLang="en-US" dirty="0"/>
              <a:t>（</a:t>
            </a:r>
            <a:r>
              <a:rPr lang="en-US" altLang="zh-CN" dirty="0"/>
              <a:t>LLC</a:t>
            </a:r>
            <a:r>
              <a:rPr lang="zh-CN" altLang="en-US" dirty="0"/>
              <a:t>）缓存</a:t>
            </a:r>
            <a:endParaRPr lang="en-US" altLang="zh-CN" dirty="0"/>
          </a:p>
          <a:p>
            <a:pPr lvl="2"/>
            <a:r>
              <a:rPr lang="en-US" altLang="zh-CN" dirty="0"/>
              <a:t>L1(2~4</a:t>
            </a:r>
            <a:r>
              <a:rPr lang="zh-CN" altLang="en-US" dirty="0"/>
              <a:t>周期</a:t>
            </a:r>
            <a:r>
              <a:rPr lang="en-US" altLang="zh-CN" dirty="0"/>
              <a:t>) /L2(10</a:t>
            </a:r>
            <a:r>
              <a:rPr lang="zh-CN" altLang="en-US" dirty="0"/>
              <a:t>周期</a:t>
            </a:r>
            <a:r>
              <a:rPr lang="en-US" altLang="zh-CN" dirty="0"/>
              <a:t>)/L3(30~40</a:t>
            </a:r>
            <a:r>
              <a:rPr lang="zh-CN" altLang="en-US" dirty="0"/>
              <a:t>周期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5470" y="3295650"/>
            <a:ext cx="7281060" cy="32432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1324" y="2597468"/>
            <a:ext cx="6732552" cy="426053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83870" y="54864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6.3.2</a:t>
            </a:r>
            <a:r>
              <a:rPr lang="zh-CN" altLang="en-US" dirty="0"/>
              <a:t> 通用高速缓存存储器结构</a:t>
            </a:r>
            <a:endParaRPr lang="en-US" altLang="zh-CN" dirty="0"/>
          </a:p>
          <a:p>
            <a:pPr lvl="1"/>
            <a:r>
              <a:rPr lang="zh-CN" altLang="en-US" dirty="0"/>
              <a:t>存储器地址有</a:t>
            </a:r>
            <a:r>
              <a:rPr lang="en-US" altLang="zh-CN" dirty="0"/>
              <a:t>m</a:t>
            </a:r>
            <a:r>
              <a:rPr lang="zh-CN" altLang="en-US" dirty="0"/>
              <a:t>位，共有</a:t>
            </a:r>
            <a:r>
              <a:rPr lang="en-US" altLang="zh-CN" dirty="0"/>
              <a:t>2^m</a:t>
            </a:r>
            <a:r>
              <a:rPr lang="zh-CN" altLang="en-US" dirty="0"/>
              <a:t>个地址</a:t>
            </a:r>
            <a:endParaRPr lang="en-US" altLang="zh-CN" dirty="0"/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被组织成</a:t>
            </a:r>
            <a:r>
              <a:rPr lang="en-US" altLang="zh-CN" dirty="0"/>
              <a:t>S=2</a:t>
            </a:r>
            <a:r>
              <a:rPr lang="en-US" altLang="zh-CN" baseline="30000" dirty="0"/>
              <a:t>s</a:t>
            </a:r>
            <a:r>
              <a:rPr lang="zh-CN" altLang="en-US" dirty="0"/>
              <a:t>个高速缓存组（</a:t>
            </a:r>
            <a:r>
              <a:rPr lang="en-US" altLang="zh-CN" dirty="0"/>
              <a:t>cache set</a:t>
            </a:r>
            <a:r>
              <a:rPr lang="zh-CN" altLang="en-US" dirty="0"/>
              <a:t>）的数组</a:t>
            </a:r>
            <a:endParaRPr lang="en-US" altLang="zh-CN" dirty="0"/>
          </a:p>
          <a:p>
            <a:pPr lvl="1"/>
            <a:r>
              <a:rPr lang="zh-CN" altLang="en-US" dirty="0"/>
              <a:t>每组包含</a:t>
            </a:r>
            <a:r>
              <a:rPr lang="en-US" altLang="zh-CN" dirty="0"/>
              <a:t>E</a:t>
            </a:r>
            <a:r>
              <a:rPr lang="zh-CN" altLang="en-US" dirty="0"/>
              <a:t>个高速缓存行（</a:t>
            </a:r>
            <a:r>
              <a:rPr lang="en-US" altLang="zh-CN" dirty="0"/>
              <a:t>cache 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每行有</a:t>
            </a:r>
            <a:r>
              <a:rPr lang="en-US" altLang="zh-CN" dirty="0"/>
              <a:t>B=2</a:t>
            </a:r>
            <a:r>
              <a:rPr lang="en-US" altLang="zh-CN" baseline="30000" dirty="0"/>
              <a:t>b</a:t>
            </a:r>
            <a:r>
              <a:rPr lang="zh-CN" altLang="en-US" dirty="0"/>
              <a:t>字节构成数据块（</a:t>
            </a:r>
            <a:r>
              <a:rPr lang="en-US" altLang="zh-CN" dirty="0"/>
              <a:t>block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一个有效位</a:t>
            </a:r>
            <a:r>
              <a:rPr lang="en-US" altLang="zh-CN" dirty="0"/>
              <a:t>valid</a:t>
            </a:r>
            <a:endParaRPr lang="en-US" altLang="zh-CN" dirty="0"/>
          </a:p>
          <a:p>
            <a:pPr lvl="1"/>
            <a:r>
              <a:rPr lang="en-US" altLang="zh-CN" dirty="0"/>
              <a:t>t=m-</a:t>
            </a:r>
            <a:r>
              <a:rPr lang="zh-CN" altLang="en-US" dirty="0"/>
              <a:t>（</a:t>
            </a:r>
            <a:r>
              <a:rPr lang="en-US" altLang="zh-CN" dirty="0" err="1"/>
              <a:t>b+s</a:t>
            </a:r>
            <a:r>
              <a:rPr lang="zh-CN" altLang="en-US" dirty="0"/>
              <a:t>）个</a:t>
            </a:r>
            <a:r>
              <a:rPr lang="en-US" altLang="zh-CN" dirty="0"/>
              <a:t>tag</a:t>
            </a:r>
            <a:r>
              <a:rPr lang="zh-CN" altLang="en-US" dirty="0"/>
              <a:t>标记位</a:t>
            </a:r>
            <a:endParaRPr lang="en-US" altLang="zh-CN" dirty="0"/>
          </a:p>
          <a:p>
            <a:pPr lvl="1"/>
            <a:r>
              <a:rPr lang="zh-CN" altLang="en-US" dirty="0"/>
              <a:t>四元组（</a:t>
            </a:r>
            <a:r>
              <a:rPr lang="en-US" altLang="zh-CN" dirty="0" err="1"/>
              <a:t>S,E,B,m</a:t>
            </a:r>
            <a:r>
              <a:rPr lang="zh-CN" altLang="en-US" dirty="0"/>
              <a:t>）描述结构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5171441"/>
            <a:ext cx="4645386" cy="1184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883920"/>
            <a:ext cx="73342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329" y="1913901"/>
            <a:ext cx="11085342" cy="17406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" y="718966"/>
            <a:ext cx="11085342" cy="80273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7146388" y="2419643"/>
            <a:ext cx="4304714" cy="253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7146388" y="2811846"/>
            <a:ext cx="4304714" cy="253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146388" y="3204049"/>
            <a:ext cx="4304714" cy="253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6.3.3</a:t>
            </a:r>
            <a:r>
              <a:rPr lang="zh-CN" altLang="en-US" dirty="0"/>
              <a:t> 直接映射高速缓存</a:t>
            </a:r>
            <a:endParaRPr lang="en-US" altLang="zh-CN" dirty="0"/>
          </a:p>
          <a:p>
            <a:pPr lvl="1"/>
            <a:r>
              <a:rPr lang="zh-CN" altLang="en-US" dirty="0"/>
              <a:t>每组只有</a:t>
            </a:r>
            <a:r>
              <a:rPr lang="en-US" altLang="zh-CN" dirty="0"/>
              <a:t>1</a:t>
            </a:r>
            <a:r>
              <a:rPr lang="zh-CN" altLang="en-US" dirty="0"/>
              <a:t>行</a:t>
            </a:r>
            <a:r>
              <a:rPr lang="en-US" altLang="zh-CN" sz="2000" dirty="0">
                <a:solidFill>
                  <a:srgbClr val="00B050"/>
                </a:solidFill>
              </a:rPr>
              <a:t>(E=1)</a:t>
            </a:r>
            <a:r>
              <a:rPr lang="zh-CN" altLang="en-US" dirty="0"/>
              <a:t>的高速缓存称为直接映射</a:t>
            </a:r>
            <a:r>
              <a:rPr lang="zh-CN" altLang="en-US" sz="2000" dirty="0">
                <a:solidFill>
                  <a:srgbClr val="00B050"/>
                </a:solidFill>
              </a:rPr>
              <a:t>（</a:t>
            </a:r>
            <a:r>
              <a:rPr lang="en-US" altLang="zh-CN" sz="2000" dirty="0">
                <a:solidFill>
                  <a:srgbClr val="00B050"/>
                </a:solidFill>
              </a:rPr>
              <a:t>direct-mapped</a:t>
            </a:r>
            <a:r>
              <a:rPr lang="zh-CN" altLang="en-US" sz="2000" dirty="0">
                <a:solidFill>
                  <a:srgbClr val="00B050"/>
                </a:solidFill>
              </a:rPr>
              <a:t>）</a:t>
            </a:r>
            <a:r>
              <a:rPr lang="zh-CN" altLang="en-US" dirty="0"/>
              <a:t>高速缓存</a:t>
            </a:r>
            <a:endParaRPr lang="en-US" altLang="zh-CN" dirty="0"/>
          </a:p>
          <a:p>
            <a:pPr lvl="1"/>
            <a:r>
              <a:rPr lang="zh-CN" altLang="en-US" dirty="0"/>
              <a:t>访问过程：</a:t>
            </a:r>
            <a:r>
              <a:rPr lang="zh-CN" altLang="en-US" dirty="0">
                <a:solidFill>
                  <a:srgbClr val="FF0000"/>
                </a:solidFill>
              </a:rPr>
              <a:t>组选择</a:t>
            </a:r>
            <a:r>
              <a:rPr lang="en-US" altLang="zh-CN" dirty="0"/>
              <a:t>-&gt;</a:t>
            </a:r>
            <a:r>
              <a:rPr lang="zh-CN" altLang="en-US" dirty="0">
                <a:solidFill>
                  <a:srgbClr val="FF0000"/>
                </a:solidFill>
              </a:rPr>
              <a:t>行匹配</a:t>
            </a:r>
            <a:r>
              <a:rPr lang="en-US" altLang="zh-CN" dirty="0"/>
              <a:t>-&gt;</a:t>
            </a:r>
            <a:r>
              <a:rPr lang="zh-CN" altLang="en-US" dirty="0">
                <a:solidFill>
                  <a:srgbClr val="FF0000"/>
                </a:solidFill>
              </a:rPr>
              <a:t>字抽取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2699424"/>
            <a:ext cx="8358328" cy="2656523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9222740" y="3463290"/>
            <a:ext cx="207010" cy="53721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429750" y="354722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每组只有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0350" y="3091815"/>
            <a:ext cx="104013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组选择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597" y="910590"/>
            <a:ext cx="7585452" cy="3124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3280" y="220027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行匹配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03160" y="318325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字选择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735330" y="4282303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行替换（</a:t>
            </a:r>
            <a:r>
              <a:rPr lang="en-US" altLang="zh-CN" dirty="0"/>
              <a:t>evict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如果行匹配失败，则需要从内存取出一个新的块，替换组索引位指示的组内的的块（直接映射是唯一的块）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5080" y="824553"/>
            <a:ext cx="5686425" cy="46672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5790" y="688182"/>
            <a:ext cx="57492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直接映射</a:t>
            </a:r>
            <a:r>
              <a:rPr lang="en-US" altLang="zh-CN" b="1" dirty="0"/>
              <a:t>cache</a:t>
            </a:r>
            <a:r>
              <a:rPr lang="zh-CN" altLang="en-US" b="1" dirty="0"/>
              <a:t>运行示例：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dirty="0"/>
              <a:t>假设有</a:t>
            </a:r>
            <a:r>
              <a:rPr lang="en-US" altLang="zh-CN" dirty="0"/>
              <a:t>cache</a:t>
            </a:r>
            <a:r>
              <a:rPr lang="zh-CN" altLang="en-US" dirty="0"/>
              <a:t> （</a:t>
            </a:r>
            <a:r>
              <a:rPr lang="en-US" altLang="zh-CN" dirty="0" err="1"/>
              <a:t>S,E,B,m</a:t>
            </a:r>
            <a:r>
              <a:rPr lang="zh-CN" altLang="en-US" dirty="0"/>
              <a:t>）</a:t>
            </a:r>
            <a:r>
              <a:rPr lang="en-US" altLang="zh-CN" dirty="0"/>
              <a:t>=(</a:t>
            </a:r>
            <a:r>
              <a:rPr lang="en-US" altLang="zh-CN" b="1" dirty="0">
                <a:solidFill>
                  <a:srgbClr val="00B050"/>
                </a:solidFill>
              </a:rPr>
              <a:t>4,1,2,4</a:t>
            </a:r>
            <a:r>
              <a:rPr lang="en-US" altLang="zh-CN" dirty="0"/>
              <a:t>)</a:t>
            </a:r>
            <a:r>
              <a:rPr lang="zh-CN" altLang="en-US" dirty="0"/>
              <a:t>。四个组</a:t>
            </a:r>
            <a:r>
              <a:rPr lang="en-US" altLang="zh-CN" dirty="0"/>
              <a:t>/</a:t>
            </a:r>
            <a:r>
              <a:rPr lang="zh-CN" altLang="en-US" dirty="0"/>
              <a:t>每组</a:t>
            </a:r>
            <a:r>
              <a:rPr lang="en-US" altLang="zh-CN" dirty="0"/>
              <a:t>1</a:t>
            </a:r>
            <a:r>
              <a:rPr lang="zh-CN" altLang="en-US" dirty="0"/>
              <a:t>个块</a:t>
            </a:r>
            <a:r>
              <a:rPr lang="en-US" altLang="zh-CN" dirty="0"/>
              <a:t>/</a:t>
            </a:r>
            <a:r>
              <a:rPr lang="zh-CN" altLang="en-US" dirty="0"/>
              <a:t>每块</a:t>
            </a:r>
            <a:r>
              <a:rPr lang="en-US" altLang="zh-CN" dirty="0"/>
              <a:t>2</a:t>
            </a:r>
            <a:r>
              <a:rPr lang="zh-CN" altLang="en-US" dirty="0"/>
              <a:t>字节</a:t>
            </a:r>
            <a:r>
              <a:rPr lang="en-US" altLang="zh-CN" dirty="0"/>
              <a:t>/</a:t>
            </a:r>
            <a:r>
              <a:rPr lang="zh-CN" altLang="en-US" dirty="0"/>
              <a:t>地址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有以下实事：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1</a:t>
            </a:r>
            <a:r>
              <a:rPr lang="zh-CN" altLang="en-US" dirty="0"/>
              <a:t>）标记位</a:t>
            </a:r>
            <a:r>
              <a:rPr lang="en-US" altLang="zh-CN" dirty="0"/>
              <a:t>+</a:t>
            </a:r>
            <a:r>
              <a:rPr lang="zh-CN" altLang="en-US" dirty="0"/>
              <a:t>组索引位可以唯一标示存储器中的块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8</a:t>
            </a:r>
            <a:r>
              <a:rPr lang="zh-CN" altLang="en-US" dirty="0"/>
              <a:t>个存储器块</a:t>
            </a:r>
            <a:r>
              <a:rPr lang="en-US" altLang="zh-CN" dirty="0"/>
              <a:t>/4</a:t>
            </a:r>
            <a:r>
              <a:rPr lang="zh-CN" altLang="en-US" dirty="0"/>
              <a:t>个</a:t>
            </a:r>
            <a:r>
              <a:rPr lang="en-US" altLang="zh-CN" dirty="0"/>
              <a:t>cache</a:t>
            </a:r>
            <a:r>
              <a:rPr lang="zh-CN" altLang="en-US" dirty="0"/>
              <a:t>块，两个存储块映射到一个</a:t>
            </a:r>
            <a:r>
              <a:rPr lang="en-US" altLang="zh-CN" dirty="0"/>
              <a:t>cache</a:t>
            </a:r>
            <a:r>
              <a:rPr lang="zh-CN" altLang="en-US" dirty="0"/>
              <a:t>块</a:t>
            </a:r>
            <a:endParaRPr lang="en-US" altLang="zh-CN" dirty="0"/>
          </a:p>
          <a:p>
            <a:r>
              <a:rPr lang="zh-CN" altLang="en-US" dirty="0"/>
              <a:t>    </a:t>
            </a:r>
            <a:r>
              <a:rPr lang="en-US" altLang="zh-CN" dirty="0"/>
              <a:t>3</a:t>
            </a:r>
            <a:r>
              <a:rPr lang="zh-CN" altLang="en-US" dirty="0"/>
              <a:t>）映射到同一个</a:t>
            </a:r>
            <a:r>
              <a:rPr lang="en-US" altLang="zh-CN" dirty="0"/>
              <a:t>cache</a:t>
            </a:r>
            <a:r>
              <a:rPr lang="zh-CN" altLang="en-US" dirty="0"/>
              <a:t>块的存储器块可以通过</a:t>
            </a:r>
            <a:r>
              <a:rPr lang="en-US" altLang="zh-CN" dirty="0"/>
              <a:t>tag</a:t>
            </a:r>
            <a:r>
              <a:rPr lang="zh-CN" altLang="en-US" dirty="0"/>
              <a:t>区分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52" y="4486275"/>
            <a:ext cx="3990975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0152" y="4022726"/>
            <a:ext cx="227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初始时</a:t>
            </a:r>
            <a:r>
              <a:rPr lang="en-US" altLang="zh-CN" dirty="0"/>
              <a:t>cache</a:t>
            </a:r>
            <a:r>
              <a:rPr lang="zh-CN" altLang="en-US" dirty="0"/>
              <a:t>全空：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7598229" y="1615497"/>
            <a:ext cx="4443275" cy="2407229"/>
            <a:chOff x="7598229" y="1615497"/>
            <a:chExt cx="4443275" cy="2407229"/>
          </a:xfrm>
        </p:grpSpPr>
        <p:sp>
          <p:nvSpPr>
            <p:cNvPr id="7" name="椭圆 6"/>
            <p:cNvSpPr/>
            <p:nvPr/>
          </p:nvSpPr>
          <p:spPr>
            <a:xfrm>
              <a:off x="7767782" y="1615497"/>
              <a:ext cx="1447656" cy="2401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767782" y="1880053"/>
              <a:ext cx="1447656" cy="2401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767782" y="3518025"/>
              <a:ext cx="1447656" cy="2401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767782" y="3782581"/>
              <a:ext cx="1447656" cy="2401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98229" y="2472152"/>
              <a:ext cx="444327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Set index</a:t>
              </a:r>
              <a:r>
                <a:rPr lang="zh-CN" altLang="en-US" dirty="0"/>
                <a:t>相同的内存块可映射到同一个组</a:t>
              </a:r>
              <a:endParaRPr lang="en-US" altLang="zh-CN" dirty="0"/>
            </a:p>
            <a:p>
              <a:r>
                <a:rPr lang="zh-CN" altLang="en-US" dirty="0"/>
                <a:t>只能互斥地存被缓存（直接映射）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67782" y="5491803"/>
            <a:ext cx="4119418" cy="875512"/>
            <a:chOff x="7767782" y="5491803"/>
            <a:chExt cx="4119418" cy="875512"/>
          </a:xfrm>
        </p:grpSpPr>
        <p:grpSp>
          <p:nvGrpSpPr>
            <p:cNvPr id="15" name="组合 14"/>
            <p:cNvGrpSpPr/>
            <p:nvPr/>
          </p:nvGrpSpPr>
          <p:grpSpPr>
            <a:xfrm>
              <a:off x="7767782" y="5491803"/>
              <a:ext cx="1447656" cy="504701"/>
              <a:chOff x="7767782" y="5491803"/>
              <a:chExt cx="1447656" cy="50470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767782" y="5491803"/>
                <a:ext cx="1447656" cy="24014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7767782" y="5756359"/>
                <a:ext cx="1447656" cy="24014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437914" y="5720984"/>
              <a:ext cx="2449286" cy="6463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更大容量内存？更多映射到同一个</a:t>
              </a:r>
              <a:r>
                <a:rPr lang="en-US" altLang="zh-CN" dirty="0"/>
                <a:t>cache</a:t>
              </a:r>
              <a:r>
                <a:rPr lang="zh-CN" altLang="en-US" dirty="0"/>
                <a:t>组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1831260"/>
            <a:ext cx="9192721" cy="3640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2990" y="1120140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地址分成行、列地址进行访问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424172" y="554470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选择一行（行号</a:t>
            </a:r>
            <a:r>
              <a:rPr lang="en-US" altLang="zh-CN" b="1" dirty="0">
                <a:solidFill>
                  <a:srgbClr val="00B050"/>
                </a:solidFill>
              </a:rPr>
              <a:t>2</a:t>
            </a:r>
            <a:r>
              <a:rPr lang="zh-CN" altLang="en-US" b="1" dirty="0">
                <a:solidFill>
                  <a:srgbClr val="00B050"/>
                </a:solidFill>
              </a:rPr>
              <a:t>）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6282" y="5544701"/>
            <a:ext cx="359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在本行内选择其中一列（列号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zh-CN" altLang="en-US" b="1" dirty="0">
                <a:solidFill>
                  <a:srgbClr val="00B050"/>
                </a:solidFill>
              </a:rPr>
              <a:t>）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38772" y="598701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更快读写方式？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65860" y="594360"/>
            <a:ext cx="28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读地址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0-00-0</a:t>
            </a:r>
            <a:r>
              <a:rPr lang="zh-CN" altLang="en-US" dirty="0"/>
              <a:t>）的字节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270" y="1113472"/>
            <a:ext cx="3990975" cy="13620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486400" y="1417320"/>
            <a:ext cx="674370" cy="26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65860" y="2537460"/>
            <a:ext cx="28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读地址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0-00-1</a:t>
            </a:r>
            <a:r>
              <a:rPr lang="zh-CN" altLang="en-US" dirty="0"/>
              <a:t>）的字节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270" y="3035616"/>
            <a:ext cx="3990975" cy="13620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423660" y="3339464"/>
            <a:ext cx="674370" cy="26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66660" y="1291590"/>
            <a:ext cx="214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不命中</a:t>
            </a:r>
            <a:r>
              <a:rPr lang="en-US" altLang="zh-CN" dirty="0"/>
              <a:t>miss,</a:t>
            </a:r>
            <a:endParaRPr lang="en-US" altLang="zh-CN" dirty="0"/>
          </a:p>
          <a:p>
            <a:r>
              <a:rPr lang="zh-CN" altLang="en-US" dirty="0"/>
              <a:t>填充，有效为置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66660" y="3286243"/>
            <a:ext cx="11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</a:t>
            </a:r>
            <a:r>
              <a:rPr lang="en-US" altLang="zh-CN" dirty="0"/>
              <a:t>hit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860" y="4573425"/>
            <a:ext cx="28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读地址</a:t>
            </a:r>
            <a:r>
              <a:rPr lang="en-US" altLang="zh-CN" dirty="0"/>
              <a:t>13</a:t>
            </a:r>
            <a:r>
              <a:rPr lang="zh-CN" altLang="en-US" dirty="0"/>
              <a:t>（</a:t>
            </a:r>
            <a:r>
              <a:rPr lang="en-US" altLang="zh-CN" dirty="0"/>
              <a:t>1-10-1</a:t>
            </a:r>
            <a:r>
              <a:rPr lang="zh-CN" altLang="en-US" dirty="0"/>
              <a:t>）的字节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2594610" y="891540"/>
            <a:ext cx="1028700" cy="651510"/>
          </a:xfrm>
          <a:custGeom>
            <a:avLst/>
            <a:gdLst>
              <a:gd name="connsiteX0" fmla="*/ 0 w 1028700"/>
              <a:gd name="connsiteY0" fmla="*/ 0 h 651510"/>
              <a:gd name="connsiteX1" fmla="*/ 217170 w 1028700"/>
              <a:gd name="connsiteY1" fmla="*/ 480060 h 651510"/>
              <a:gd name="connsiteX2" fmla="*/ 1028700 w 1028700"/>
              <a:gd name="connsiteY2" fmla="*/ 651510 h 65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651510">
                <a:moveTo>
                  <a:pt x="0" y="0"/>
                </a:moveTo>
                <a:cubicBezTo>
                  <a:pt x="22860" y="185737"/>
                  <a:pt x="45720" y="371475"/>
                  <a:pt x="217170" y="480060"/>
                </a:cubicBezTo>
                <a:cubicBezTo>
                  <a:pt x="388620" y="588645"/>
                  <a:pt x="708660" y="620077"/>
                  <a:pt x="1028700" y="6515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2594610" y="2809993"/>
            <a:ext cx="1028700" cy="651510"/>
          </a:xfrm>
          <a:custGeom>
            <a:avLst/>
            <a:gdLst>
              <a:gd name="connsiteX0" fmla="*/ 0 w 1028700"/>
              <a:gd name="connsiteY0" fmla="*/ 0 h 651510"/>
              <a:gd name="connsiteX1" fmla="*/ 217170 w 1028700"/>
              <a:gd name="connsiteY1" fmla="*/ 480060 h 651510"/>
              <a:gd name="connsiteX2" fmla="*/ 1028700 w 1028700"/>
              <a:gd name="connsiteY2" fmla="*/ 651510 h 65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651510">
                <a:moveTo>
                  <a:pt x="0" y="0"/>
                </a:moveTo>
                <a:cubicBezTo>
                  <a:pt x="22860" y="185737"/>
                  <a:pt x="45720" y="371475"/>
                  <a:pt x="217170" y="480060"/>
                </a:cubicBezTo>
                <a:cubicBezTo>
                  <a:pt x="388620" y="588645"/>
                  <a:pt x="708660" y="620077"/>
                  <a:pt x="1028700" y="6515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45" y="5118491"/>
            <a:ext cx="3886200" cy="1314450"/>
          </a:xfrm>
          <a:prstGeom prst="rect">
            <a:avLst/>
          </a:prstGeom>
        </p:spPr>
      </p:pic>
      <p:sp>
        <p:nvSpPr>
          <p:cNvPr id="15" name="任意多边形 14"/>
          <p:cNvSpPr/>
          <p:nvPr/>
        </p:nvSpPr>
        <p:spPr>
          <a:xfrm>
            <a:off x="2686050" y="4858102"/>
            <a:ext cx="937260" cy="1108357"/>
          </a:xfrm>
          <a:custGeom>
            <a:avLst/>
            <a:gdLst>
              <a:gd name="connsiteX0" fmla="*/ 0 w 1028700"/>
              <a:gd name="connsiteY0" fmla="*/ 0 h 651510"/>
              <a:gd name="connsiteX1" fmla="*/ 217170 w 1028700"/>
              <a:gd name="connsiteY1" fmla="*/ 480060 h 651510"/>
              <a:gd name="connsiteX2" fmla="*/ 1028700 w 1028700"/>
              <a:gd name="connsiteY2" fmla="*/ 651510 h 65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651510">
                <a:moveTo>
                  <a:pt x="0" y="0"/>
                </a:moveTo>
                <a:cubicBezTo>
                  <a:pt x="22860" y="185737"/>
                  <a:pt x="45720" y="371475"/>
                  <a:pt x="217170" y="480060"/>
                </a:cubicBezTo>
                <a:cubicBezTo>
                  <a:pt x="388620" y="588645"/>
                  <a:pt x="708660" y="620077"/>
                  <a:pt x="1028700" y="6515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2258223" y="891540"/>
            <a:ext cx="2725257" cy="1082200"/>
          </a:xfrm>
          <a:custGeom>
            <a:avLst/>
            <a:gdLst>
              <a:gd name="connsiteX0" fmla="*/ 73497 w 2725257"/>
              <a:gd name="connsiteY0" fmla="*/ 0 h 1082200"/>
              <a:gd name="connsiteX1" fmla="*/ 336387 w 2725257"/>
              <a:gd name="connsiteY1" fmla="*/ 1051560 h 1082200"/>
              <a:gd name="connsiteX2" fmla="*/ 2725257 w 2725257"/>
              <a:gd name="connsiteY2" fmla="*/ 697230 h 10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257" h="1082200">
                <a:moveTo>
                  <a:pt x="73497" y="0"/>
                </a:moveTo>
                <a:cubicBezTo>
                  <a:pt x="-16038" y="467677"/>
                  <a:pt x="-105573" y="935355"/>
                  <a:pt x="336387" y="1051560"/>
                </a:cubicBezTo>
                <a:cubicBezTo>
                  <a:pt x="778347" y="1167765"/>
                  <a:pt x="1751802" y="932497"/>
                  <a:pt x="2725257" y="69723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258223" y="2798364"/>
            <a:ext cx="2725257" cy="1082200"/>
          </a:xfrm>
          <a:custGeom>
            <a:avLst/>
            <a:gdLst>
              <a:gd name="connsiteX0" fmla="*/ 73497 w 2725257"/>
              <a:gd name="connsiteY0" fmla="*/ 0 h 1082200"/>
              <a:gd name="connsiteX1" fmla="*/ 336387 w 2725257"/>
              <a:gd name="connsiteY1" fmla="*/ 1051560 h 1082200"/>
              <a:gd name="connsiteX2" fmla="*/ 2725257 w 2725257"/>
              <a:gd name="connsiteY2" fmla="*/ 697230 h 10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257" h="1082200">
                <a:moveTo>
                  <a:pt x="73497" y="0"/>
                </a:moveTo>
                <a:cubicBezTo>
                  <a:pt x="-16038" y="467677"/>
                  <a:pt x="-105573" y="935355"/>
                  <a:pt x="336387" y="1051560"/>
                </a:cubicBezTo>
                <a:cubicBezTo>
                  <a:pt x="778347" y="1167765"/>
                  <a:pt x="1751802" y="932497"/>
                  <a:pt x="2725257" y="69723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2372523" y="4871180"/>
            <a:ext cx="2679537" cy="1738210"/>
          </a:xfrm>
          <a:custGeom>
            <a:avLst/>
            <a:gdLst>
              <a:gd name="connsiteX0" fmla="*/ 73497 w 2725257"/>
              <a:gd name="connsiteY0" fmla="*/ 0 h 1082200"/>
              <a:gd name="connsiteX1" fmla="*/ 336387 w 2725257"/>
              <a:gd name="connsiteY1" fmla="*/ 1051560 h 1082200"/>
              <a:gd name="connsiteX2" fmla="*/ 2725257 w 2725257"/>
              <a:gd name="connsiteY2" fmla="*/ 697230 h 10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257" h="1082200">
                <a:moveTo>
                  <a:pt x="73497" y="0"/>
                </a:moveTo>
                <a:cubicBezTo>
                  <a:pt x="-16038" y="467677"/>
                  <a:pt x="-105573" y="935355"/>
                  <a:pt x="336387" y="1051560"/>
                </a:cubicBezTo>
                <a:cubicBezTo>
                  <a:pt x="778347" y="1167765"/>
                  <a:pt x="1751802" y="932497"/>
                  <a:pt x="2725257" y="69723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423660" y="5853701"/>
            <a:ext cx="674370" cy="26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045" y="1105252"/>
            <a:ext cx="3886200" cy="13144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65860" y="594360"/>
            <a:ext cx="28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读地址</a:t>
            </a:r>
            <a:r>
              <a:rPr lang="en-US" altLang="zh-CN" dirty="0"/>
              <a:t>8</a:t>
            </a:r>
            <a:r>
              <a:rPr lang="zh-CN" altLang="en-US" dirty="0"/>
              <a:t>（</a:t>
            </a:r>
            <a:r>
              <a:rPr lang="en-US" altLang="zh-CN" dirty="0"/>
              <a:t>1-00-0</a:t>
            </a:r>
            <a:r>
              <a:rPr lang="zh-CN" altLang="en-US" dirty="0"/>
              <a:t>）的字节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566660" y="1291590"/>
            <a:ext cx="2148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不命中</a:t>
            </a:r>
            <a:r>
              <a:rPr lang="en-US" altLang="zh-CN" dirty="0"/>
              <a:t>miss,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替换，有效为置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860" y="4482978"/>
            <a:ext cx="289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读地址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0-00-0</a:t>
            </a:r>
            <a:r>
              <a:rPr lang="zh-CN" altLang="en-US" dirty="0"/>
              <a:t>）的字节</a:t>
            </a:r>
            <a:endParaRPr lang="zh-CN" altLang="en-US" dirty="0"/>
          </a:p>
        </p:txBody>
      </p:sp>
      <p:sp>
        <p:nvSpPr>
          <p:cNvPr id="12" name="任意多边形 11"/>
          <p:cNvSpPr/>
          <p:nvPr/>
        </p:nvSpPr>
        <p:spPr>
          <a:xfrm>
            <a:off x="2594610" y="891540"/>
            <a:ext cx="1028700" cy="651510"/>
          </a:xfrm>
          <a:custGeom>
            <a:avLst/>
            <a:gdLst>
              <a:gd name="connsiteX0" fmla="*/ 0 w 1028700"/>
              <a:gd name="connsiteY0" fmla="*/ 0 h 651510"/>
              <a:gd name="connsiteX1" fmla="*/ 217170 w 1028700"/>
              <a:gd name="connsiteY1" fmla="*/ 480060 h 651510"/>
              <a:gd name="connsiteX2" fmla="*/ 1028700 w 1028700"/>
              <a:gd name="connsiteY2" fmla="*/ 651510 h 65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651510">
                <a:moveTo>
                  <a:pt x="0" y="0"/>
                </a:moveTo>
                <a:cubicBezTo>
                  <a:pt x="22860" y="185737"/>
                  <a:pt x="45720" y="371475"/>
                  <a:pt x="217170" y="480060"/>
                </a:cubicBezTo>
                <a:cubicBezTo>
                  <a:pt x="388620" y="588645"/>
                  <a:pt x="708660" y="620077"/>
                  <a:pt x="1028700" y="6515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2258223" y="891540"/>
            <a:ext cx="2725257" cy="1082200"/>
          </a:xfrm>
          <a:custGeom>
            <a:avLst/>
            <a:gdLst>
              <a:gd name="connsiteX0" fmla="*/ 73497 w 2725257"/>
              <a:gd name="connsiteY0" fmla="*/ 0 h 1082200"/>
              <a:gd name="connsiteX1" fmla="*/ 336387 w 2725257"/>
              <a:gd name="connsiteY1" fmla="*/ 1051560 h 1082200"/>
              <a:gd name="connsiteX2" fmla="*/ 2725257 w 2725257"/>
              <a:gd name="connsiteY2" fmla="*/ 697230 h 10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257" h="1082200">
                <a:moveTo>
                  <a:pt x="73497" y="0"/>
                </a:moveTo>
                <a:cubicBezTo>
                  <a:pt x="-16038" y="467677"/>
                  <a:pt x="-105573" y="935355"/>
                  <a:pt x="336387" y="1051560"/>
                </a:cubicBezTo>
                <a:cubicBezTo>
                  <a:pt x="778347" y="1167765"/>
                  <a:pt x="1751802" y="932497"/>
                  <a:pt x="2725257" y="69723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423660" y="5853701"/>
            <a:ext cx="674370" cy="26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2491740" y="1762477"/>
            <a:ext cx="230627" cy="3052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503171" y="1762477"/>
            <a:ext cx="219196" cy="3052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95" y="2693478"/>
            <a:ext cx="3924300" cy="135255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3166111" y="1383030"/>
            <a:ext cx="4320540" cy="2317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166111" y="3041033"/>
            <a:ext cx="4320540" cy="2317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5052060" y="2419702"/>
            <a:ext cx="422910" cy="27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95" y="4778333"/>
            <a:ext cx="3924300" cy="135255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2258223" y="4765766"/>
            <a:ext cx="2793837" cy="704388"/>
          </a:xfrm>
          <a:custGeom>
            <a:avLst/>
            <a:gdLst>
              <a:gd name="connsiteX0" fmla="*/ 73497 w 2725257"/>
              <a:gd name="connsiteY0" fmla="*/ 0 h 1082200"/>
              <a:gd name="connsiteX1" fmla="*/ 336387 w 2725257"/>
              <a:gd name="connsiteY1" fmla="*/ 1051560 h 1082200"/>
              <a:gd name="connsiteX2" fmla="*/ 2725257 w 2725257"/>
              <a:gd name="connsiteY2" fmla="*/ 697230 h 108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257" h="1082200">
                <a:moveTo>
                  <a:pt x="73497" y="0"/>
                </a:moveTo>
                <a:cubicBezTo>
                  <a:pt x="-16038" y="467677"/>
                  <a:pt x="-105573" y="935355"/>
                  <a:pt x="336387" y="1051560"/>
                </a:cubicBezTo>
                <a:cubicBezTo>
                  <a:pt x="778347" y="1167765"/>
                  <a:pt x="1751802" y="932497"/>
                  <a:pt x="2725257" y="697230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491740" y="5278253"/>
            <a:ext cx="230627" cy="3052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2503171" y="5278253"/>
            <a:ext cx="219196" cy="3052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97243" y="5586601"/>
            <a:ext cx="214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不命中</a:t>
            </a:r>
            <a:r>
              <a:rPr lang="en-US" altLang="zh-CN" dirty="0"/>
              <a:t>miss,</a:t>
            </a:r>
            <a:endParaRPr lang="en-US" altLang="zh-CN" dirty="0"/>
          </a:p>
          <a:p>
            <a:r>
              <a:rPr lang="zh-CN" altLang="en-US" dirty="0"/>
              <a:t>需要替换</a:t>
            </a:r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>
            <a:off x="2594610" y="4778333"/>
            <a:ext cx="1028700" cy="462180"/>
          </a:xfrm>
          <a:custGeom>
            <a:avLst/>
            <a:gdLst>
              <a:gd name="connsiteX0" fmla="*/ 0 w 1028700"/>
              <a:gd name="connsiteY0" fmla="*/ 0 h 651510"/>
              <a:gd name="connsiteX1" fmla="*/ 217170 w 1028700"/>
              <a:gd name="connsiteY1" fmla="*/ 480060 h 651510"/>
              <a:gd name="connsiteX2" fmla="*/ 1028700 w 1028700"/>
              <a:gd name="connsiteY2" fmla="*/ 651510 h 65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651510">
                <a:moveTo>
                  <a:pt x="0" y="0"/>
                </a:moveTo>
                <a:cubicBezTo>
                  <a:pt x="22860" y="185737"/>
                  <a:pt x="45720" y="371475"/>
                  <a:pt x="217170" y="480060"/>
                </a:cubicBezTo>
                <a:cubicBezTo>
                  <a:pt x="388620" y="588645"/>
                  <a:pt x="708660" y="620077"/>
                  <a:pt x="1028700" y="6515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923" y="4802141"/>
            <a:ext cx="3943350" cy="1314450"/>
          </a:xfrm>
          <a:prstGeom prst="rect">
            <a:avLst/>
          </a:prstGeom>
        </p:spPr>
      </p:pic>
      <p:sp>
        <p:nvSpPr>
          <p:cNvPr id="36" name="右箭头 35"/>
          <p:cNvSpPr/>
          <p:nvPr/>
        </p:nvSpPr>
        <p:spPr>
          <a:xfrm>
            <a:off x="7395210" y="5278253"/>
            <a:ext cx="457200" cy="391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166111" y="5110271"/>
            <a:ext cx="4320540" cy="2317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791328" y="5110271"/>
            <a:ext cx="4320540" cy="2317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4860" y="702005"/>
            <a:ext cx="254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行冲突的代码示例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84860" y="1691015"/>
            <a:ext cx="47015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AEF0"/>
                </a:solidFill>
                <a:latin typeface="StoneSans"/>
              </a:rPr>
              <a:t>数组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x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和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y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的访问局部性良好：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float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dotprod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(float x[8], float y[8])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float sum = 0.0;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int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8;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sum += x[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 * y[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6903" y="2337346"/>
            <a:ext cx="6573904" cy="26337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9631" y="1557426"/>
            <a:ext cx="459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但由于存在大量行冲突，引起大量不命中，成为</a:t>
            </a:r>
            <a:r>
              <a:rPr lang="zh-CN" altLang="en-US" b="1" dirty="0">
                <a:solidFill>
                  <a:srgbClr val="FF0000"/>
                </a:solidFill>
              </a:rPr>
              <a:t>抖动</a:t>
            </a:r>
            <a:r>
              <a:rPr lang="zh-CN" altLang="en-US" dirty="0"/>
              <a:t>（</a:t>
            </a:r>
            <a:r>
              <a:rPr lang="en-US" altLang="zh-CN" dirty="0"/>
              <a:t>thrash</a:t>
            </a:r>
            <a:r>
              <a:rPr lang="zh-CN" altLang="en-US" dirty="0"/>
              <a:t>）从而影响性能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8636" y="5200650"/>
            <a:ext cx="4877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结论：直接映射的行冲突是比较严重的</a:t>
            </a:r>
            <a:endParaRPr lang="en-US" altLang="zh-CN" dirty="0"/>
          </a:p>
          <a:p>
            <a:r>
              <a:rPr lang="zh-CN" altLang="en-US" dirty="0"/>
              <a:t>只要先后访问“组号相同”而</a:t>
            </a:r>
            <a:r>
              <a:rPr lang="en-US" altLang="zh-CN" dirty="0"/>
              <a:t>tag</a:t>
            </a:r>
            <a:r>
              <a:rPr lang="zh-CN" altLang="en-US" dirty="0"/>
              <a:t>不同的行就会发生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4860" y="1188094"/>
            <a:ext cx="371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假设块</a:t>
            </a:r>
            <a:r>
              <a:rPr lang="en-US" altLang="zh-CN" dirty="0"/>
              <a:t>=16</a:t>
            </a:r>
            <a:r>
              <a:rPr lang="zh-CN" altLang="en-US" dirty="0"/>
              <a:t>字节，</a:t>
            </a:r>
            <a:r>
              <a:rPr lang="en-US" altLang="zh-CN" dirty="0"/>
              <a:t>sum</a:t>
            </a:r>
            <a:r>
              <a:rPr lang="zh-CN" altLang="en-US" dirty="0"/>
              <a:t>使用寄存器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8011886" y="2808514"/>
            <a:ext cx="2917371" cy="845703"/>
            <a:chOff x="8011886" y="2808514"/>
            <a:chExt cx="2917371" cy="845703"/>
          </a:xfrm>
        </p:grpSpPr>
        <p:cxnSp>
          <p:nvCxnSpPr>
            <p:cNvPr id="10" name="直接箭头连接符 9"/>
            <p:cNvCxnSpPr/>
            <p:nvPr/>
          </p:nvCxnSpPr>
          <p:spPr>
            <a:xfrm>
              <a:off x="8011886" y="2808514"/>
              <a:ext cx="2917371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8011887" y="2808514"/>
              <a:ext cx="2917370" cy="22860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8011886" y="3069771"/>
              <a:ext cx="2917371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8011886" y="3429000"/>
              <a:ext cx="2917371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8011887" y="3135086"/>
              <a:ext cx="2917370" cy="22860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011886" y="3654217"/>
              <a:ext cx="2917371" cy="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8011887" y="3382975"/>
              <a:ext cx="2917370" cy="22860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011886" y="3929510"/>
            <a:ext cx="2917371" cy="845703"/>
            <a:chOff x="8011886" y="3929510"/>
            <a:chExt cx="2917371" cy="845703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8011886" y="3929510"/>
              <a:ext cx="291737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8011887" y="3929510"/>
              <a:ext cx="2917370" cy="22860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8011886" y="4190767"/>
              <a:ext cx="291737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8011886" y="4549996"/>
              <a:ext cx="291737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8011887" y="4256082"/>
              <a:ext cx="2917370" cy="22860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8011886" y="4775213"/>
              <a:ext cx="291737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8011887" y="4503971"/>
              <a:ext cx="2917370" cy="22860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4860" y="1188094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重新安排数据布局，将</a:t>
            </a:r>
            <a:r>
              <a:rPr lang="en-US" altLang="zh-CN" dirty="0"/>
              <a:t>x</a:t>
            </a:r>
            <a:r>
              <a:rPr lang="zh-CN" altLang="en-US" dirty="0"/>
              <a:t>声明为</a:t>
            </a:r>
            <a:r>
              <a:rPr lang="en-US" altLang="zh-CN" dirty="0"/>
              <a:t>x[12]: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730" y="2261234"/>
            <a:ext cx="7213226" cy="2733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1324" y="5220125"/>
            <a:ext cx="11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不再冲突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92040" y="2658725"/>
            <a:ext cx="3841024" cy="1096845"/>
            <a:chOff x="4892040" y="2658725"/>
            <a:chExt cx="3841024" cy="1096845"/>
          </a:xfrm>
        </p:grpSpPr>
        <p:sp>
          <p:nvSpPr>
            <p:cNvPr id="10" name="椭圆 9"/>
            <p:cNvSpPr/>
            <p:nvPr/>
          </p:nvSpPr>
          <p:spPr>
            <a:xfrm>
              <a:off x="4892040" y="2658725"/>
              <a:ext cx="278674" cy="10968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454390" y="2658725"/>
              <a:ext cx="278674" cy="10968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240927" y="2790895"/>
              <a:ext cx="2917371" cy="845703"/>
              <a:chOff x="8011886" y="2808514"/>
              <a:chExt cx="2917371" cy="845703"/>
            </a:xfrm>
          </p:grpSpPr>
          <p:cxnSp>
            <p:nvCxnSpPr>
              <p:cNvPr id="15" name="直接箭头连接符 14"/>
              <p:cNvCxnSpPr/>
              <p:nvPr/>
            </p:nvCxnSpPr>
            <p:spPr>
              <a:xfrm>
                <a:off x="8011886" y="2808514"/>
                <a:ext cx="2917371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/>
              <p:nvPr/>
            </p:nvCxnSpPr>
            <p:spPr>
              <a:xfrm flipH="1">
                <a:off x="8011887" y="2808514"/>
                <a:ext cx="2917370" cy="22860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/>
              <p:nvPr/>
            </p:nvCxnSpPr>
            <p:spPr>
              <a:xfrm>
                <a:off x="8011886" y="3069771"/>
                <a:ext cx="2917371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8011886" y="3429000"/>
                <a:ext cx="2917371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 flipH="1">
                <a:off x="8011887" y="3135086"/>
                <a:ext cx="2917370" cy="22860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8011886" y="3654217"/>
                <a:ext cx="2917371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H="1">
                <a:off x="8011887" y="3382975"/>
                <a:ext cx="2917370" cy="22860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/>
          <p:cNvGrpSpPr/>
          <p:nvPr/>
        </p:nvGrpSpPr>
        <p:grpSpPr>
          <a:xfrm>
            <a:off x="4892040" y="3826817"/>
            <a:ext cx="3841024" cy="1096845"/>
            <a:chOff x="4892040" y="3826817"/>
            <a:chExt cx="3841024" cy="1096845"/>
          </a:xfrm>
        </p:grpSpPr>
        <p:sp>
          <p:nvSpPr>
            <p:cNvPr id="12" name="椭圆 11"/>
            <p:cNvSpPr/>
            <p:nvPr/>
          </p:nvSpPr>
          <p:spPr>
            <a:xfrm>
              <a:off x="4892040" y="3826817"/>
              <a:ext cx="278674" cy="10968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454390" y="3826817"/>
              <a:ext cx="278674" cy="10968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240927" y="3911891"/>
              <a:ext cx="2917371" cy="845703"/>
              <a:chOff x="8011886" y="3929510"/>
              <a:chExt cx="2917371" cy="845703"/>
            </a:xfrm>
          </p:grpSpPr>
          <p:cxnSp>
            <p:nvCxnSpPr>
              <p:cNvPr id="23" name="直接箭头连接符 22"/>
              <p:cNvCxnSpPr/>
              <p:nvPr/>
            </p:nvCxnSpPr>
            <p:spPr>
              <a:xfrm>
                <a:off x="8011886" y="3929510"/>
                <a:ext cx="291737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flipH="1">
                <a:off x="8011887" y="3929510"/>
                <a:ext cx="2917370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>
                <a:off x="8011886" y="4190767"/>
                <a:ext cx="291737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8011886" y="4549996"/>
                <a:ext cx="291737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H="1">
                <a:off x="8011887" y="4256082"/>
                <a:ext cx="2917370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8011886" y="4775213"/>
                <a:ext cx="291737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H="1">
                <a:off x="8011887" y="4503971"/>
                <a:ext cx="2917370" cy="2286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18494"/>
            <a:ext cx="11582400" cy="873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33" y="2380831"/>
            <a:ext cx="7968343" cy="40821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4085" y="837431"/>
            <a:ext cx="7494270" cy="54822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0591" y="1042942"/>
            <a:ext cx="1805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高位索引和中间索引方案的差异</a:t>
            </a:r>
            <a:r>
              <a:rPr lang="en-US" altLang="zh-CN" dirty="0"/>
              <a:t>?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670107" y="4284785"/>
            <a:ext cx="7318424" cy="1644014"/>
            <a:chOff x="1262868" y="4360985"/>
            <a:chExt cx="7318424" cy="1644014"/>
          </a:xfrm>
        </p:grpSpPr>
        <p:sp>
          <p:nvSpPr>
            <p:cNvPr id="5" name="文本框 4"/>
            <p:cNvSpPr txBox="1"/>
            <p:nvPr/>
          </p:nvSpPr>
          <p:spPr>
            <a:xfrm>
              <a:off x="1262868" y="5358668"/>
              <a:ext cx="4137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高位索引：可被</a:t>
              </a:r>
              <a:r>
                <a:rPr lang="en-US" altLang="zh-CN" dirty="0"/>
                <a:t>cache</a:t>
              </a:r>
              <a:r>
                <a:rPr lang="zh-CN" altLang="en-US" dirty="0"/>
                <a:t>容纳的小数据集也无法充分利用</a:t>
              </a:r>
              <a:r>
                <a:rPr lang="en-US" altLang="zh-CN" dirty="0"/>
                <a:t>cache</a:t>
              </a:r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6288258" y="4360985"/>
              <a:ext cx="2293034" cy="1069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>
              <a:endCxn id="5" idx="0"/>
            </p:cNvCxnSpPr>
            <p:nvPr/>
          </p:nvCxnSpPr>
          <p:spPr>
            <a:xfrm flipH="1">
              <a:off x="3331698" y="4891729"/>
              <a:ext cx="2956560" cy="46693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8490857" y="3338201"/>
            <a:ext cx="3637822" cy="2077070"/>
            <a:chOff x="8490857" y="3338201"/>
            <a:chExt cx="3637822" cy="2077070"/>
          </a:xfrm>
        </p:grpSpPr>
        <p:sp>
          <p:nvSpPr>
            <p:cNvPr id="9" name="椭圆 8"/>
            <p:cNvSpPr/>
            <p:nvPr/>
          </p:nvSpPr>
          <p:spPr>
            <a:xfrm>
              <a:off x="8490857" y="4346127"/>
              <a:ext cx="2198915" cy="10691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322739" y="3338201"/>
              <a:ext cx="18059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中间索引可以让连续小数据集分散在</a:t>
              </a:r>
              <a:r>
                <a:rPr lang="en-US" altLang="zh-CN" dirty="0"/>
                <a:t>cache</a:t>
              </a:r>
              <a:r>
                <a:rPr lang="zh-CN" altLang="en-US" dirty="0"/>
                <a:t>中，不出现冲突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507141"/>
            <a:ext cx="9764486" cy="33769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4027097"/>
            <a:ext cx="10607040" cy="666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4777089"/>
            <a:ext cx="10659291" cy="18222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096000" y="1208705"/>
            <a:ext cx="44454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等效于问题：内存中同组的连续块  的数量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394371" y="2438400"/>
            <a:ext cx="90351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5b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039098" y="2438400"/>
            <a:ext cx="13552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9b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580413" y="2438400"/>
            <a:ext cx="14586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18b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743698" y="2073342"/>
            <a:ext cx="4512131" cy="369332"/>
            <a:chOff x="6743698" y="2073342"/>
            <a:chExt cx="4512131" cy="369332"/>
          </a:xfrm>
        </p:grpSpPr>
        <p:sp>
          <p:nvSpPr>
            <p:cNvPr id="10" name="文本框 9"/>
            <p:cNvSpPr txBox="1"/>
            <p:nvPr/>
          </p:nvSpPr>
          <p:spPr>
            <a:xfrm>
              <a:off x="9564860" y="2073342"/>
              <a:ext cx="1690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</a:rPr>
                <a:t>块内偏移 </a:t>
              </a:r>
              <a:r>
                <a:rPr lang="en-US" altLang="zh-CN" dirty="0">
                  <a:solidFill>
                    <a:srgbClr val="00B0F0"/>
                  </a:solidFill>
                </a:rPr>
                <a:t>?bits</a:t>
              </a:r>
              <a:endParaRPr lang="en-US" altLang="zh-CN" dirty="0">
                <a:solidFill>
                  <a:srgbClr val="00B0F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22216" y="2073342"/>
              <a:ext cx="1542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Set index ?bits</a:t>
              </a:r>
              <a:endParaRPr lang="en-US" altLang="zh-CN" dirty="0">
                <a:solidFill>
                  <a:srgbClr val="00B0F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743698" y="2073342"/>
              <a:ext cx="1124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Tag ?bits</a:t>
              </a:r>
              <a:endParaRPr lang="en-US" altLang="zh-CN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6.3.4</a:t>
            </a:r>
            <a:r>
              <a:rPr lang="zh-CN" altLang="en-US" dirty="0"/>
              <a:t> 组相联高速缓存</a:t>
            </a:r>
            <a:endParaRPr lang="en-US" altLang="zh-CN" dirty="0"/>
          </a:p>
          <a:p>
            <a:pPr lvl="1"/>
            <a:r>
              <a:rPr lang="zh-CN" altLang="en-US" dirty="0"/>
              <a:t>每组大于</a:t>
            </a:r>
            <a:r>
              <a:rPr lang="en-US" altLang="zh-CN" dirty="0"/>
              <a:t>1</a:t>
            </a:r>
            <a:r>
              <a:rPr lang="zh-CN" altLang="en-US" dirty="0"/>
              <a:t>行</a:t>
            </a:r>
            <a:r>
              <a:rPr lang="en-US" altLang="zh-CN" sz="2000" dirty="0">
                <a:solidFill>
                  <a:srgbClr val="00B050"/>
                </a:solidFill>
              </a:rPr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C/B</a:t>
            </a:r>
            <a:r>
              <a:rPr lang="en-US" altLang="zh-CN" sz="2000" dirty="0">
                <a:solidFill>
                  <a:srgbClr val="00B050"/>
                </a:solidFill>
              </a:rPr>
              <a:t>&gt;E&gt;1)</a:t>
            </a:r>
            <a:r>
              <a:rPr lang="zh-CN" altLang="en-US" dirty="0"/>
              <a:t>的高速缓存称组相联射</a:t>
            </a:r>
            <a:r>
              <a:rPr lang="zh-CN" altLang="en-US" sz="2000" dirty="0">
                <a:solidFill>
                  <a:srgbClr val="00B050"/>
                </a:solidFill>
              </a:rPr>
              <a:t>（</a:t>
            </a:r>
            <a:r>
              <a:rPr lang="en-US" altLang="zh-CN" sz="2000" dirty="0">
                <a:solidFill>
                  <a:srgbClr val="00B050"/>
                </a:solidFill>
              </a:rPr>
              <a:t>set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associative</a:t>
            </a:r>
            <a:r>
              <a:rPr lang="zh-CN" altLang="en-US" sz="2000" dirty="0">
                <a:solidFill>
                  <a:srgbClr val="00B050"/>
                </a:solidFill>
              </a:rPr>
              <a:t>）</a:t>
            </a:r>
            <a:r>
              <a:rPr lang="zh-CN" altLang="en-US" dirty="0"/>
              <a:t>高速缓存</a:t>
            </a:r>
            <a:endParaRPr lang="en-US" altLang="zh-CN" dirty="0"/>
          </a:p>
          <a:p>
            <a:pPr lvl="1"/>
            <a:r>
              <a:rPr lang="zh-CN" altLang="en-US" dirty="0"/>
              <a:t>访问过程：组选择</a:t>
            </a:r>
            <a:r>
              <a:rPr lang="en-US" altLang="zh-CN" dirty="0"/>
              <a:t>-&gt;</a:t>
            </a:r>
            <a:r>
              <a:rPr lang="zh-CN" altLang="en-US" dirty="0"/>
              <a:t>行匹配</a:t>
            </a:r>
            <a:r>
              <a:rPr lang="en-US" altLang="zh-CN" dirty="0"/>
              <a:t>-&gt;</a:t>
            </a:r>
            <a:r>
              <a:rPr lang="zh-CN" altLang="en-US" dirty="0"/>
              <a:t>字抽取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849246"/>
            <a:ext cx="7957500" cy="3507105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>
            <a:off x="8737600" y="3886200"/>
            <a:ext cx="234950" cy="71659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01150" y="402336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每组内</a:t>
            </a:r>
            <a:r>
              <a:rPr lang="en-US" altLang="zh-CN" dirty="0"/>
              <a:t>2</a:t>
            </a:r>
            <a:r>
              <a:rPr lang="zh-CN" altLang="en-US" dirty="0"/>
              <a:t>个块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4630" y="3651885"/>
            <a:ext cx="104013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组选择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69" y="801052"/>
            <a:ext cx="7459095" cy="34851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57650" y="273748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行匹配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1780" y="325183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字选择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735330" y="4282303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行替换</a:t>
            </a:r>
            <a:endParaRPr lang="en-US" altLang="zh-CN" dirty="0"/>
          </a:p>
          <a:p>
            <a:pPr lvl="2"/>
            <a:r>
              <a:rPr lang="zh-CN" altLang="en-US" dirty="0"/>
              <a:t>如果行匹配失败时需要从内存取出一个新的块保存到缓存中，如果此时组内所有行都已经有有效映射，则需要替换其中一行</a:t>
            </a:r>
            <a:r>
              <a:rPr lang="en-US" altLang="zh-CN" dirty="0"/>
              <a:t>/</a:t>
            </a:r>
            <a:r>
              <a:rPr lang="zh-CN" altLang="en-US" dirty="0"/>
              <a:t>块</a:t>
            </a:r>
            <a:endParaRPr lang="en-US" altLang="zh-CN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/>
              <a:t>LFU</a:t>
            </a:r>
            <a:r>
              <a:rPr lang="zh-CN" altLang="en-US" dirty="0"/>
              <a:t>、</a:t>
            </a:r>
            <a:r>
              <a:rPr lang="en-US" altLang="zh-CN" dirty="0"/>
              <a:t>LRU</a:t>
            </a:r>
            <a:r>
              <a:rPr lang="zh-CN" altLang="en-US" dirty="0"/>
              <a:t>算法，越是远离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cache</a:t>
            </a:r>
            <a:r>
              <a:rPr lang="zh-CN" altLang="en-US" dirty="0"/>
              <a:t>需要越复杂有效的算法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59436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6.3.5</a:t>
            </a:r>
            <a:r>
              <a:rPr lang="zh-CN" altLang="en-US" dirty="0"/>
              <a:t> 全相联高速缓存</a:t>
            </a:r>
            <a:endParaRPr lang="en-US" altLang="zh-CN" dirty="0"/>
          </a:p>
          <a:p>
            <a:pPr lvl="1"/>
            <a:r>
              <a:rPr lang="zh-CN" altLang="en-US" dirty="0"/>
              <a:t>只有一个组</a:t>
            </a:r>
            <a:r>
              <a:rPr lang="zh-CN" altLang="en-US" sz="2000" dirty="0">
                <a:solidFill>
                  <a:srgbClr val="00B050"/>
                </a:solidFill>
              </a:rPr>
              <a:t>（</a:t>
            </a:r>
            <a:r>
              <a:rPr lang="en-US" altLang="zh-CN" sz="2000" dirty="0">
                <a:solidFill>
                  <a:srgbClr val="00B050"/>
                </a:solidFill>
              </a:rPr>
              <a:t>C/B=E</a:t>
            </a:r>
            <a:r>
              <a:rPr lang="zh-CN" altLang="en-US" sz="2000" dirty="0">
                <a:solidFill>
                  <a:srgbClr val="00B050"/>
                </a:solidFill>
              </a:rPr>
              <a:t>）</a:t>
            </a:r>
            <a:r>
              <a:rPr lang="zh-CN" altLang="en-US" dirty="0"/>
              <a:t>的组相联高速缓存称全相联</a:t>
            </a:r>
            <a:r>
              <a:rPr lang="zh-CN" altLang="en-US" sz="2000" dirty="0">
                <a:solidFill>
                  <a:srgbClr val="00B050"/>
                </a:solidFill>
              </a:rPr>
              <a:t>（</a:t>
            </a:r>
            <a:r>
              <a:rPr lang="en-US" altLang="zh-CN" sz="2000" dirty="0">
                <a:solidFill>
                  <a:srgbClr val="00B050"/>
                </a:solidFill>
              </a:rPr>
              <a:t>fully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associative</a:t>
            </a:r>
            <a:r>
              <a:rPr lang="zh-CN" altLang="en-US" sz="2000" dirty="0">
                <a:solidFill>
                  <a:srgbClr val="00B050"/>
                </a:solidFill>
              </a:rPr>
              <a:t>）</a:t>
            </a:r>
            <a:r>
              <a:rPr lang="zh-CN" altLang="en-US" dirty="0"/>
              <a:t>高速缓存</a:t>
            </a:r>
            <a:endParaRPr lang="en-US" altLang="zh-CN" dirty="0"/>
          </a:p>
          <a:p>
            <a:pPr lvl="1"/>
            <a:r>
              <a:rPr lang="zh-CN" altLang="en-US" dirty="0"/>
              <a:t>访问过程：行匹配</a:t>
            </a:r>
            <a:r>
              <a:rPr lang="en-US" altLang="zh-CN" dirty="0"/>
              <a:t>-&gt;</a:t>
            </a:r>
            <a:r>
              <a:rPr lang="zh-CN" altLang="en-US" dirty="0"/>
              <a:t>字抽取</a:t>
            </a: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无需“组选择”步骤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主要用于虚存地址翻译的</a:t>
            </a:r>
            <a:r>
              <a:rPr lang="en-US" altLang="zh-CN" dirty="0"/>
              <a:t>TLB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57968"/>
            <a:ext cx="8248650" cy="2248422"/>
          </a:xfrm>
          <a:prstGeom prst="rect">
            <a:avLst/>
          </a:prstGeom>
        </p:spPr>
      </p:pic>
      <p:sp>
        <p:nvSpPr>
          <p:cNvPr id="5" name="右大括号 4"/>
          <p:cNvSpPr/>
          <p:nvPr/>
        </p:nvSpPr>
        <p:spPr>
          <a:xfrm>
            <a:off x="8915400" y="3228538"/>
            <a:ext cx="160020" cy="16863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258300" y="3887053"/>
            <a:ext cx="24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就一个组，</a:t>
            </a:r>
            <a:r>
              <a:rPr lang="en-US" altLang="zh-CN" b="1" dirty="0">
                <a:solidFill>
                  <a:srgbClr val="FF0000"/>
                </a:solidFill>
              </a:rPr>
              <a:t>E=C/B</a:t>
            </a:r>
            <a:r>
              <a:rPr lang="zh-CN" altLang="en-US" b="1" dirty="0">
                <a:solidFill>
                  <a:srgbClr val="FF0000"/>
                </a:solidFill>
              </a:rPr>
              <a:t>行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08313" y="4914900"/>
            <a:ext cx="2090057" cy="1441451"/>
            <a:chOff x="1208313" y="4914900"/>
            <a:chExt cx="2090057" cy="1441451"/>
          </a:xfrm>
        </p:grpSpPr>
        <p:sp>
          <p:nvSpPr>
            <p:cNvPr id="7" name="文本框 6"/>
            <p:cNvSpPr txBox="1"/>
            <p:nvPr/>
          </p:nvSpPr>
          <p:spPr>
            <a:xfrm>
              <a:off x="1208313" y="5710020"/>
              <a:ext cx="2090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地址划分时不需要“组号”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>
              <a:stCxn id="7" idx="0"/>
            </p:cNvCxnSpPr>
            <p:nvPr/>
          </p:nvCxnSpPr>
          <p:spPr>
            <a:xfrm flipV="1">
              <a:off x="2253342" y="4914900"/>
              <a:ext cx="587829" cy="79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6700" y="491490"/>
            <a:ext cx="1123188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DRAM</a:t>
            </a:r>
            <a:r>
              <a:rPr lang="zh-CN" altLang="en-US" dirty="0"/>
              <a:t>存储器模块(</a:t>
            </a:r>
            <a:r>
              <a:rPr lang="en-US" altLang="zh-CN" dirty="0"/>
              <a:t>memory module)</a:t>
            </a:r>
            <a:endParaRPr lang="en-US" altLang="zh-CN" dirty="0"/>
          </a:p>
          <a:p>
            <a:pPr lvl="2"/>
            <a:r>
              <a:rPr lang="zh-CN" altLang="en-US" dirty="0"/>
              <a:t>常见的</a:t>
            </a:r>
            <a:r>
              <a:rPr lang="en-US" altLang="zh-CN" dirty="0">
                <a:solidFill>
                  <a:srgbClr val="FF0000"/>
                </a:solidFill>
              </a:rPr>
              <a:t>DIMM</a:t>
            </a:r>
            <a:r>
              <a:rPr lang="zh-CN" altLang="en-US" dirty="0"/>
              <a:t>（</a:t>
            </a:r>
            <a:r>
              <a:rPr lang="en-US" altLang="zh-CN" dirty="0"/>
              <a:t>dual inline memory module</a:t>
            </a:r>
            <a:r>
              <a:rPr lang="zh-CN" altLang="en-US" dirty="0"/>
              <a:t>），双列直插存储器模块。</a:t>
            </a:r>
            <a:r>
              <a:rPr lang="en-US" altLang="zh-CN" dirty="0"/>
              <a:t>168</a:t>
            </a:r>
            <a:r>
              <a:rPr lang="zh-CN" altLang="en-US" dirty="0"/>
              <a:t>个引脚，</a:t>
            </a:r>
            <a:r>
              <a:rPr lang="en-US" altLang="zh-CN" dirty="0"/>
              <a:t>64</a:t>
            </a:r>
            <a:r>
              <a:rPr lang="zh-CN" altLang="en-US" dirty="0"/>
              <a:t>位数据传送单位。单列直插</a:t>
            </a:r>
            <a:r>
              <a:rPr lang="en-US" altLang="zh-CN" dirty="0">
                <a:solidFill>
                  <a:srgbClr val="FF0000"/>
                </a:solidFill>
              </a:rPr>
              <a:t>SIMM</a:t>
            </a:r>
            <a:r>
              <a:rPr lang="zh-CN" altLang="en-US" dirty="0"/>
              <a:t>是</a:t>
            </a:r>
            <a:r>
              <a:rPr lang="en-US" altLang="zh-CN" dirty="0"/>
              <a:t>72</a:t>
            </a:r>
            <a:r>
              <a:rPr lang="zh-CN" altLang="en-US" dirty="0"/>
              <a:t>引脚、</a:t>
            </a:r>
            <a:r>
              <a:rPr lang="en-US" altLang="zh-CN" dirty="0"/>
              <a:t>32</a:t>
            </a:r>
            <a:r>
              <a:rPr lang="zh-CN" altLang="en-US" dirty="0"/>
              <a:t>位数据传送单位。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1089" y="1755458"/>
            <a:ext cx="6431573" cy="49660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780" y="3330526"/>
            <a:ext cx="41455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每个芯片</a:t>
            </a:r>
            <a:r>
              <a:rPr lang="en-US" altLang="zh-CN" sz="2800" dirty="0"/>
              <a:t>64Mbit</a:t>
            </a:r>
            <a:endParaRPr lang="en-US" altLang="zh-CN" sz="2800" dirty="0"/>
          </a:p>
          <a:p>
            <a:r>
              <a:rPr lang="zh-CN" altLang="en-US" sz="2800" dirty="0"/>
              <a:t>每个超单元存储一个字节</a:t>
            </a:r>
            <a:endParaRPr lang="zh-CN" altLang="en-US" sz="2800" dirty="0"/>
          </a:p>
          <a:p>
            <a:r>
              <a:rPr lang="en-US" altLang="zh-CN" sz="2800" dirty="0"/>
              <a:t>0~7</a:t>
            </a:r>
            <a:r>
              <a:rPr lang="zh-CN" altLang="en-US" sz="2800" dirty="0"/>
              <a:t>共</a:t>
            </a:r>
            <a:r>
              <a:rPr lang="en-US" altLang="zh-CN" sz="2800" dirty="0"/>
              <a:t>8</a:t>
            </a:r>
            <a:r>
              <a:rPr lang="zh-CN" altLang="en-US" sz="2800" dirty="0"/>
              <a:t>个芯片</a:t>
            </a:r>
            <a:endParaRPr lang="en-US" altLang="zh-CN" sz="2800" dirty="0"/>
          </a:p>
          <a:p>
            <a:r>
              <a:rPr lang="zh-CN" altLang="en-US" sz="2800" dirty="0"/>
              <a:t>整个模块</a:t>
            </a:r>
            <a:r>
              <a:rPr lang="en-US" altLang="zh-CN" sz="2800" dirty="0"/>
              <a:t>8</a:t>
            </a:r>
            <a:r>
              <a:rPr lang="zh-CN" altLang="en-US" sz="2800" dirty="0"/>
              <a:t>个芯片共</a:t>
            </a:r>
            <a:r>
              <a:rPr lang="en-US" altLang="zh-CN" sz="2800" dirty="0"/>
              <a:t>64MB 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682" y="846772"/>
            <a:ext cx="7683078" cy="4262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63340" y="370903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行匹配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7470" y="4223385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字选择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701040" y="4592717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行替换</a:t>
            </a:r>
            <a:endParaRPr lang="en-US" altLang="zh-CN" dirty="0"/>
          </a:p>
          <a:p>
            <a:pPr lvl="2"/>
            <a:r>
              <a:rPr lang="zh-CN" altLang="en-US" dirty="0"/>
              <a:t>如果行匹配失败时需要从内存取出一个新的块保存到缓存中，如果此时组内所有行都已经有有效映射，则需要替换其中一行</a:t>
            </a:r>
            <a:r>
              <a:rPr lang="en-US" altLang="zh-CN" dirty="0"/>
              <a:t>/</a:t>
            </a:r>
            <a:r>
              <a:rPr lang="zh-CN" altLang="en-US" dirty="0"/>
              <a:t>块</a:t>
            </a:r>
            <a:endParaRPr lang="en-US" altLang="zh-CN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/>
              <a:t>LFU</a:t>
            </a:r>
            <a:r>
              <a:rPr lang="zh-CN" altLang="en-US" dirty="0"/>
              <a:t>、</a:t>
            </a:r>
            <a:r>
              <a:rPr lang="en-US" altLang="zh-CN" dirty="0"/>
              <a:t>LRU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11977" y="2453859"/>
            <a:ext cx="4898223" cy="1255176"/>
            <a:chOff x="511977" y="2453859"/>
            <a:chExt cx="4898223" cy="1255176"/>
          </a:xfrm>
        </p:grpSpPr>
        <p:sp>
          <p:nvSpPr>
            <p:cNvPr id="7" name="文本框 6"/>
            <p:cNvSpPr txBox="1"/>
            <p:nvPr/>
          </p:nvSpPr>
          <p:spPr>
            <a:xfrm>
              <a:off x="511977" y="2453859"/>
              <a:ext cx="1817914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硬件并行比较器，代价高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4288971" y="3100190"/>
              <a:ext cx="1121229" cy="60884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8" idx="2"/>
              <a:endCxn id="7" idx="3"/>
            </p:cNvCxnSpPr>
            <p:nvPr/>
          </p:nvCxnSpPr>
          <p:spPr>
            <a:xfrm flipH="1" flipV="1">
              <a:off x="2329891" y="2777025"/>
              <a:ext cx="1959080" cy="627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973" y="500782"/>
            <a:ext cx="9852660" cy="1022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2" y="1523767"/>
            <a:ext cx="8846820" cy="948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1" y="3429000"/>
            <a:ext cx="8275195" cy="30256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202" y="2619432"/>
            <a:ext cx="7771855" cy="8095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660" y="2912693"/>
            <a:ext cx="385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地址划分成块内偏移、组号、标签：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406661" y="2830285"/>
            <a:ext cx="7322935" cy="598715"/>
            <a:chOff x="4406661" y="2830285"/>
            <a:chExt cx="7322935" cy="598715"/>
          </a:xfrm>
        </p:grpSpPr>
        <p:sp>
          <p:nvSpPr>
            <p:cNvPr id="8" name="椭圆 7"/>
            <p:cNvSpPr/>
            <p:nvPr/>
          </p:nvSpPr>
          <p:spPr>
            <a:xfrm>
              <a:off x="10624457" y="2830285"/>
              <a:ext cx="1105139" cy="5987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054861" y="2830285"/>
              <a:ext cx="1569596" cy="5987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06661" y="2830285"/>
              <a:ext cx="4648200" cy="5987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662503"/>
            <a:ext cx="9784080" cy="1400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73" y="2062678"/>
            <a:ext cx="6286500" cy="8799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3166547"/>
            <a:ext cx="6400800" cy="3028950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4556034" y="3832556"/>
            <a:ext cx="914400" cy="295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4556034" y="4310394"/>
            <a:ext cx="914400" cy="295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4556034" y="4788232"/>
            <a:ext cx="914400" cy="295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4556034" y="5266070"/>
            <a:ext cx="914400" cy="295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4556034" y="5743908"/>
            <a:ext cx="914400" cy="295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2890701" y="2044024"/>
            <a:ext cx="7364185" cy="630896"/>
            <a:chOff x="2650672" y="2297361"/>
            <a:chExt cx="7364185" cy="6308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786741" y="2623457"/>
              <a:ext cx="7228116" cy="304800"/>
              <a:chOff x="2786741" y="2623457"/>
              <a:chExt cx="7228116" cy="30480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8251371" y="2623457"/>
                <a:ext cx="1763486" cy="304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6400799" y="2623457"/>
                <a:ext cx="1763486" cy="304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550227" y="2623457"/>
                <a:ext cx="1763486" cy="304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786741" y="2623457"/>
                <a:ext cx="1763486" cy="304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2650672" y="2297361"/>
              <a:ext cx="1077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0x0E34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19302" y="1675475"/>
            <a:ext cx="6822441" cy="956685"/>
            <a:chOff x="4063273" y="1928029"/>
            <a:chExt cx="6822441" cy="956685"/>
          </a:xfrm>
        </p:grpSpPr>
        <p:sp>
          <p:nvSpPr>
            <p:cNvPr id="20" name="椭圆 19"/>
            <p:cNvSpPr/>
            <p:nvPr/>
          </p:nvSpPr>
          <p:spPr>
            <a:xfrm>
              <a:off x="9144000" y="2678950"/>
              <a:ext cx="936171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7863113" y="2678950"/>
              <a:ext cx="1204687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063273" y="2678950"/>
              <a:ext cx="3632926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60571" y="1940286"/>
              <a:ext cx="1077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Tag=0x71</a:t>
              </a: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64284" y="1940286"/>
              <a:ext cx="925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set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339942" y="1928029"/>
              <a:ext cx="1545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Block offset</a:t>
              </a:r>
              <a:endParaRPr lang="zh-CN" altLang="en-US" dirty="0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655" y="3512959"/>
            <a:ext cx="8275195" cy="3025618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556034" y="5359145"/>
            <a:ext cx="1148622" cy="548897"/>
            <a:chOff x="4556034" y="5359145"/>
            <a:chExt cx="1148622" cy="548897"/>
          </a:xfrm>
        </p:grpSpPr>
        <p:sp>
          <p:nvSpPr>
            <p:cNvPr id="28" name="椭圆 27"/>
            <p:cNvSpPr/>
            <p:nvPr/>
          </p:nvSpPr>
          <p:spPr>
            <a:xfrm>
              <a:off x="4790256" y="5743908"/>
              <a:ext cx="914400" cy="1641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556034" y="5359145"/>
              <a:ext cx="74530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命中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833292" y="4178625"/>
            <a:ext cx="600526" cy="1729417"/>
            <a:chOff x="5833292" y="4178625"/>
            <a:chExt cx="600526" cy="1729417"/>
          </a:xfrm>
        </p:grpSpPr>
        <p:sp>
          <p:nvSpPr>
            <p:cNvPr id="29" name="椭圆 28"/>
            <p:cNvSpPr/>
            <p:nvPr/>
          </p:nvSpPr>
          <p:spPr>
            <a:xfrm>
              <a:off x="5833292" y="5743908"/>
              <a:ext cx="580569" cy="1641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853249" y="4178625"/>
              <a:ext cx="580569" cy="1641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414" y="674913"/>
            <a:ext cx="7658100" cy="411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45" y="1765241"/>
            <a:ext cx="6570593" cy="928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2940024"/>
            <a:ext cx="6466114" cy="3028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655" y="3512959"/>
            <a:ext cx="8275195" cy="30256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748245" y="1180985"/>
            <a:ext cx="7428411" cy="1189436"/>
            <a:chOff x="4063273" y="1928029"/>
            <a:chExt cx="6944560" cy="956685"/>
          </a:xfrm>
        </p:grpSpPr>
        <p:sp>
          <p:nvSpPr>
            <p:cNvPr id="11" name="椭圆 10"/>
            <p:cNvSpPr/>
            <p:nvPr/>
          </p:nvSpPr>
          <p:spPr>
            <a:xfrm>
              <a:off x="9144000" y="2678950"/>
              <a:ext cx="936171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863113" y="2678950"/>
              <a:ext cx="1204687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063273" y="2678950"/>
              <a:ext cx="3632926" cy="2057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53138" y="1940286"/>
              <a:ext cx="1292437" cy="29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Tag=0x6E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164284" y="1940286"/>
              <a:ext cx="925286" cy="29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Set=0x5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339942" y="1928029"/>
              <a:ext cx="1667891" cy="297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Block offset=0x1</a:t>
              </a:r>
              <a:endParaRPr lang="zh-CN" altLang="en-US" dirty="0"/>
            </a:p>
          </p:txBody>
        </p:sp>
      </p:grpSp>
      <p:sp>
        <p:nvSpPr>
          <p:cNvPr id="17" name="椭圆 16"/>
          <p:cNvSpPr/>
          <p:nvPr/>
        </p:nvSpPr>
        <p:spPr>
          <a:xfrm>
            <a:off x="4800600" y="5693229"/>
            <a:ext cx="468086" cy="275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03557" y="5693229"/>
            <a:ext cx="468086" cy="275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370114" y="583474"/>
            <a:ext cx="11212286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6.3.6</a:t>
            </a:r>
            <a:r>
              <a:rPr lang="zh-CN" altLang="en-US" dirty="0"/>
              <a:t> 写操作问题</a:t>
            </a:r>
            <a:endParaRPr lang="en-US" altLang="zh-CN" dirty="0"/>
          </a:p>
          <a:p>
            <a:pPr lvl="1"/>
            <a:r>
              <a:rPr lang="zh-CN" altLang="en-US" dirty="0"/>
              <a:t>当写操作命中时，更新存储器内容方法</a:t>
            </a:r>
            <a:endParaRPr lang="en-US" altLang="zh-CN" dirty="0"/>
          </a:p>
          <a:p>
            <a:pPr lvl="2"/>
            <a:r>
              <a:rPr lang="zh-CN" altLang="en-US" dirty="0"/>
              <a:t>直写</a:t>
            </a:r>
            <a:r>
              <a:rPr lang="en-US" altLang="zh-CN" dirty="0"/>
              <a:t>/</a:t>
            </a:r>
            <a:r>
              <a:rPr lang="zh-CN" altLang="en-US" dirty="0"/>
              <a:t>写直达</a:t>
            </a:r>
            <a:r>
              <a:rPr lang="en-US" altLang="zh-CN" dirty="0"/>
              <a:t>/</a:t>
            </a:r>
            <a:r>
              <a:rPr lang="zh-CN" altLang="en-US" dirty="0"/>
              <a:t>写穿（</a:t>
            </a:r>
            <a:r>
              <a:rPr lang="en-US" altLang="zh-CN" dirty="0"/>
              <a:t>write-through</a:t>
            </a:r>
            <a:r>
              <a:rPr lang="zh-CN" altLang="en-US" dirty="0"/>
              <a:t>），写入缓存时同时更新存储器对应内容</a:t>
            </a:r>
            <a:endParaRPr lang="en-US" altLang="zh-CN" dirty="0"/>
          </a:p>
          <a:p>
            <a:pPr lvl="2"/>
            <a:r>
              <a:rPr lang="zh-CN" altLang="en-US" dirty="0"/>
              <a:t>写回（</a:t>
            </a:r>
            <a:r>
              <a:rPr lang="en-US" altLang="zh-CN" dirty="0"/>
              <a:t>write-back</a:t>
            </a:r>
            <a:r>
              <a:rPr lang="zh-CN" altLang="en-US" dirty="0"/>
              <a:t>），写操作只到</a:t>
            </a:r>
            <a:r>
              <a:rPr lang="en-US" altLang="zh-CN" dirty="0"/>
              <a:t>cache</a:t>
            </a:r>
            <a:r>
              <a:rPr lang="zh-CN" altLang="en-US" dirty="0"/>
              <a:t>，直到换出时才更新到存储器。减少总线数据量，但需要修改位</a:t>
            </a:r>
            <a:r>
              <a:rPr lang="en-US" altLang="zh-CN" dirty="0"/>
              <a:t>/</a:t>
            </a:r>
            <a:r>
              <a:rPr lang="zh-CN" altLang="en-US" dirty="0"/>
              <a:t>脏位（</a:t>
            </a:r>
            <a:r>
              <a:rPr lang="en-US" altLang="zh-CN" dirty="0"/>
              <a:t>dirty bit</a:t>
            </a:r>
            <a:r>
              <a:rPr lang="zh-CN" altLang="en-US" dirty="0"/>
              <a:t>）标志</a:t>
            </a:r>
            <a:endParaRPr lang="en-US" altLang="zh-CN" dirty="0"/>
          </a:p>
          <a:p>
            <a:pPr lvl="1"/>
            <a:r>
              <a:rPr lang="zh-CN" altLang="en-US" dirty="0"/>
              <a:t>当写不命中时，是否分配</a:t>
            </a:r>
            <a:r>
              <a:rPr lang="en-US" altLang="zh-CN" dirty="0"/>
              <a:t>cache</a:t>
            </a:r>
            <a:r>
              <a:rPr lang="zh-CN" altLang="en-US" dirty="0"/>
              <a:t>行</a:t>
            </a:r>
            <a:endParaRPr lang="en-US" altLang="zh-CN" dirty="0"/>
          </a:p>
          <a:p>
            <a:pPr lvl="2"/>
            <a:r>
              <a:rPr lang="zh-CN" altLang="en-US" dirty="0"/>
              <a:t>写分配（</a:t>
            </a:r>
            <a:r>
              <a:rPr lang="en-US" altLang="zh-CN" dirty="0"/>
              <a:t>write-allocate</a:t>
            </a:r>
            <a:r>
              <a:rPr lang="zh-CN" altLang="en-US" dirty="0"/>
              <a:t>），将存储器对应行对入缓存中</a:t>
            </a:r>
            <a:endParaRPr lang="en-US" altLang="zh-CN" dirty="0"/>
          </a:p>
          <a:p>
            <a:pPr lvl="2"/>
            <a:r>
              <a:rPr lang="zh-CN" altLang="en-US" dirty="0"/>
              <a:t>非写分配（</a:t>
            </a:r>
            <a:r>
              <a:rPr lang="en-US" altLang="zh-CN" dirty="0"/>
              <a:t>not-write-allocate</a:t>
            </a:r>
            <a:r>
              <a:rPr lang="zh-CN" altLang="en-US" dirty="0"/>
              <a:t>），直接写到存储器中，不调入对应行</a:t>
            </a:r>
            <a:endParaRPr lang="en-US" altLang="zh-CN" dirty="0"/>
          </a:p>
          <a:p>
            <a:pPr lvl="1"/>
            <a:r>
              <a:rPr lang="zh-CN" altLang="en-US" dirty="0"/>
              <a:t>两者组合共四种</a:t>
            </a:r>
            <a:endParaRPr lang="en-US" altLang="zh-CN" dirty="0"/>
          </a:p>
          <a:p>
            <a:pPr lvl="2"/>
            <a:r>
              <a:rPr lang="zh-CN" altLang="en-US" dirty="0"/>
              <a:t>虚拟存储器使用写回</a:t>
            </a:r>
            <a:endParaRPr lang="en-US" altLang="zh-CN" dirty="0"/>
          </a:p>
          <a:p>
            <a:pPr lvl="2"/>
            <a:r>
              <a:rPr lang="en-US" altLang="zh-CN" dirty="0"/>
              <a:t>Cache</a:t>
            </a:r>
            <a:r>
              <a:rPr lang="zh-CN" altLang="en-US" dirty="0"/>
              <a:t>现在也使用写回，并可以使用写回写分配组合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09600" y="1913709"/>
            <a:ext cx="69668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495300" y="438052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6.3.8</a:t>
            </a:r>
            <a:r>
              <a:rPr lang="zh-CN" altLang="en-US" dirty="0"/>
              <a:t> </a:t>
            </a:r>
            <a:r>
              <a:rPr lang="en-US" altLang="zh-CN" dirty="0"/>
              <a:t>cache </a:t>
            </a:r>
            <a:r>
              <a:rPr lang="zh-CN" altLang="en-US" dirty="0"/>
              <a:t>参数与性能</a:t>
            </a:r>
            <a:endParaRPr lang="en-US" altLang="zh-CN" dirty="0"/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性能指标：</a:t>
            </a:r>
            <a:endParaRPr lang="en-US" altLang="zh-CN" dirty="0"/>
          </a:p>
          <a:p>
            <a:pPr lvl="2"/>
            <a:r>
              <a:rPr lang="zh-CN" altLang="en-US" dirty="0"/>
              <a:t>不命中率</a:t>
            </a:r>
            <a:r>
              <a:rPr lang="en-US" altLang="zh-CN" dirty="0"/>
              <a:t>/</a:t>
            </a:r>
            <a:r>
              <a:rPr lang="zh-CN" altLang="en-US" dirty="0"/>
              <a:t>缺失率（</a:t>
            </a:r>
            <a:r>
              <a:rPr lang="en-US" altLang="zh-CN" dirty="0"/>
              <a:t>miss rate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不命中次数</a:t>
            </a:r>
            <a:r>
              <a:rPr lang="en-US" altLang="zh-CN" dirty="0"/>
              <a:t>/</a:t>
            </a:r>
            <a:r>
              <a:rPr lang="zh-CN" altLang="en-US" dirty="0"/>
              <a:t>地址引用次数</a:t>
            </a:r>
            <a:endParaRPr lang="en-US" altLang="zh-CN" dirty="0"/>
          </a:p>
          <a:p>
            <a:pPr lvl="2"/>
            <a:r>
              <a:rPr lang="zh-CN" altLang="en-US" dirty="0"/>
              <a:t>命中率（</a:t>
            </a:r>
            <a:r>
              <a:rPr lang="en-US" altLang="zh-CN" dirty="0"/>
              <a:t>hit rate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命中次数</a:t>
            </a:r>
            <a:r>
              <a:rPr lang="en-US" altLang="zh-CN" dirty="0"/>
              <a:t>/</a:t>
            </a:r>
            <a:r>
              <a:rPr lang="zh-CN" altLang="en-US" dirty="0"/>
              <a:t>地址引用次数</a:t>
            </a:r>
            <a:r>
              <a:rPr lang="en-US" altLang="zh-CN" dirty="0"/>
              <a:t>=1-</a:t>
            </a:r>
            <a:r>
              <a:rPr lang="zh-CN" altLang="en-US" dirty="0"/>
              <a:t>不命中率</a:t>
            </a:r>
            <a:endParaRPr lang="en-US" altLang="zh-CN" dirty="0"/>
          </a:p>
          <a:p>
            <a:pPr lvl="2"/>
            <a:r>
              <a:rPr lang="zh-CN" altLang="en-US" dirty="0"/>
              <a:t>命中时间（</a:t>
            </a:r>
            <a:r>
              <a:rPr lang="en-US" altLang="zh-CN" dirty="0"/>
              <a:t>hit time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命中时取得数据的时间，几个时钟周期</a:t>
            </a:r>
            <a:endParaRPr lang="en-US" altLang="zh-CN" dirty="0"/>
          </a:p>
          <a:p>
            <a:pPr lvl="2"/>
            <a:r>
              <a:rPr lang="zh-CN" altLang="en-US" dirty="0"/>
              <a:t>不命中处罚（</a:t>
            </a:r>
            <a:r>
              <a:rPr lang="en-US" altLang="zh-CN" dirty="0"/>
              <a:t>miss penalty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不命中时所需的额外时间</a:t>
            </a:r>
            <a:r>
              <a:rPr lang="en-US" altLang="zh-CN" dirty="0"/>
              <a:t>=</a:t>
            </a:r>
            <a:r>
              <a:rPr lang="zh-CN" altLang="en-US" dirty="0"/>
              <a:t>不命中时间</a:t>
            </a:r>
            <a:r>
              <a:rPr lang="en-US" altLang="zh-CN" dirty="0"/>
              <a:t>-</a:t>
            </a:r>
            <a:r>
              <a:rPr lang="zh-CN" altLang="en-US" dirty="0"/>
              <a:t>命中时间。</a:t>
            </a:r>
            <a:r>
              <a:rPr lang="en-US" altLang="zh-CN" sz="1800" i="1" dirty="0">
                <a:solidFill>
                  <a:srgbClr val="00B050"/>
                </a:solidFill>
              </a:rPr>
              <a:t>L1</a:t>
            </a:r>
            <a:r>
              <a:rPr lang="zh-CN" altLang="en-US" sz="1800" i="1" dirty="0">
                <a:solidFill>
                  <a:srgbClr val="00B050"/>
                </a:solidFill>
              </a:rPr>
              <a:t>典型处罚</a:t>
            </a:r>
            <a:r>
              <a:rPr lang="en-US" altLang="zh-CN" sz="1800" i="1" dirty="0">
                <a:solidFill>
                  <a:srgbClr val="00B050"/>
                </a:solidFill>
              </a:rPr>
              <a:t>10s</a:t>
            </a:r>
            <a:r>
              <a:rPr lang="zh-CN" altLang="en-US" sz="1800" i="1" dirty="0">
                <a:solidFill>
                  <a:srgbClr val="00B050"/>
                </a:solidFill>
              </a:rPr>
              <a:t>周期，</a:t>
            </a:r>
            <a:r>
              <a:rPr lang="en-US" altLang="zh-CN" sz="1800" i="1" dirty="0">
                <a:solidFill>
                  <a:srgbClr val="00B050"/>
                </a:solidFill>
              </a:rPr>
              <a:t>L3</a:t>
            </a:r>
            <a:r>
              <a:rPr lang="zh-CN" altLang="en-US" sz="1800" i="1" dirty="0">
                <a:solidFill>
                  <a:srgbClr val="00B050"/>
                </a:solidFill>
              </a:rPr>
              <a:t>的典型处罚</a:t>
            </a:r>
            <a:r>
              <a:rPr lang="en-US" altLang="zh-CN" sz="1800" i="1" dirty="0">
                <a:solidFill>
                  <a:srgbClr val="00B050"/>
                </a:solidFill>
              </a:rPr>
              <a:t>40</a:t>
            </a:r>
            <a:r>
              <a:rPr lang="zh-CN" altLang="en-US" sz="1800" i="1" dirty="0">
                <a:solidFill>
                  <a:srgbClr val="00B050"/>
                </a:solidFill>
              </a:rPr>
              <a:t>个周期，主存典型处罚</a:t>
            </a:r>
            <a:r>
              <a:rPr lang="en-US" altLang="zh-CN" sz="1800" i="1" dirty="0">
                <a:solidFill>
                  <a:srgbClr val="00B050"/>
                </a:solidFill>
              </a:rPr>
              <a:t>100</a:t>
            </a:r>
            <a:r>
              <a:rPr lang="zh-CN" altLang="en-US" sz="1800" i="1" dirty="0">
                <a:solidFill>
                  <a:srgbClr val="00B050"/>
                </a:solidFill>
              </a:rPr>
              <a:t>个周期</a:t>
            </a:r>
            <a:endParaRPr lang="en-US" altLang="zh-CN" sz="1800" i="1" dirty="0">
              <a:solidFill>
                <a:srgbClr val="00B050"/>
              </a:solidFill>
            </a:endParaRPr>
          </a:p>
          <a:p>
            <a:pPr lvl="1"/>
            <a:r>
              <a:rPr lang="zh-CN" altLang="en-US" dirty="0"/>
              <a:t>参数对性能的定性结论：</a:t>
            </a:r>
            <a:endParaRPr lang="en-US" altLang="zh-CN" dirty="0"/>
          </a:p>
          <a:p>
            <a:pPr lvl="2"/>
            <a:r>
              <a:rPr lang="zh-CN" altLang="en-US" dirty="0"/>
              <a:t>提高</a:t>
            </a:r>
            <a:r>
              <a:rPr lang="en-US" altLang="zh-CN" dirty="0"/>
              <a:t>cache</a:t>
            </a:r>
            <a:r>
              <a:rPr lang="zh-CN" altLang="en-US" dirty="0"/>
              <a:t>容量会提升命中率</a:t>
            </a:r>
            <a:endParaRPr lang="en-US" altLang="zh-CN" dirty="0"/>
          </a:p>
          <a:p>
            <a:pPr lvl="2"/>
            <a:r>
              <a:rPr lang="zh-CN" altLang="en-US" dirty="0"/>
              <a:t>提高块的大小有利于提高命中率，但是块的大小过大使得快数量下降过多也会降低命中率</a:t>
            </a:r>
            <a:endParaRPr lang="en-US" altLang="zh-CN" dirty="0"/>
          </a:p>
          <a:p>
            <a:pPr lvl="2"/>
            <a:r>
              <a:rPr lang="zh-CN" altLang="en-US" dirty="0"/>
              <a:t>提高相联度有利于减少行冲突提升命中率，但硬件复杂度提升会增加处罚时间</a:t>
            </a:r>
            <a:endParaRPr lang="en-US" altLang="zh-CN" dirty="0"/>
          </a:p>
          <a:p>
            <a:pPr lvl="2"/>
            <a:r>
              <a:rPr lang="zh-CN" altLang="en-US" dirty="0"/>
              <a:t>直写用于靠近</a:t>
            </a:r>
            <a:r>
              <a:rPr lang="en-US" altLang="zh-CN" dirty="0"/>
              <a:t>CPU</a:t>
            </a:r>
            <a:r>
              <a:rPr lang="zh-CN" altLang="en-US" dirty="0"/>
              <a:t>，而写回用于远离</a:t>
            </a:r>
            <a:r>
              <a:rPr lang="en-US" altLang="zh-CN" dirty="0"/>
              <a:t>CPU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1" y="765176"/>
            <a:ext cx="8424863" cy="1584325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Cache</a:t>
            </a:r>
            <a:r>
              <a:rPr lang="zh-CN" altLang="en-US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的命中率：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在一个程序执行期间，设</a:t>
            </a:r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baseline="-2500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cache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完成存取的总次数，</a:t>
            </a:r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baseline="-25000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表示主存完成存取的总次数，</a:t>
            </a:r>
            <a:r>
              <a:rPr lang="en-US" altLang="zh-CN" i="1">
                <a:latin typeface="Arial" panose="020B0604020202020204" pitchFamily="34" charset="0"/>
                <a:ea typeface="宋体" panose="02010600030101010101" pitchFamily="2" charset="-122"/>
              </a:rPr>
              <a:t>h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定义为命中率。则有：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4440238" y="2276476"/>
          <a:ext cx="2590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Microsoft 公式 3.0" r:id="rId1" imgW="812165" imgH="431800" progId="Equation.3">
                  <p:embed/>
                </p:oleObj>
              </mc:Choice>
              <mc:Fallback>
                <p:oleObj name="Microsoft 公式 3.0" r:id="rId1" imgW="812165" imgH="431800" progId="Equation.3">
                  <p:embed/>
                  <p:pic>
                    <p:nvPicPr>
                      <p:cNvPr id="0" name="图片 10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2276476"/>
                        <a:ext cx="25908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7781" name="Rectangle 5"/>
          <p:cNvSpPr>
            <a:spLocks noChangeArrowheads="1"/>
          </p:cNvSpPr>
          <p:nvPr/>
        </p:nvSpPr>
        <p:spPr bwMode="auto">
          <a:xfrm>
            <a:off x="2135189" y="3789364"/>
            <a:ext cx="8281987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accent2"/>
                </a:solidFill>
                <a:ea typeface="黑体" panose="02010609060101010101" pitchFamily="49" charset="-122"/>
              </a:rPr>
              <a:t>平均访问时间：</a:t>
            </a:r>
            <a:r>
              <a:rPr lang="zh-CN" altLang="en-US" dirty="0"/>
              <a:t>若</a:t>
            </a:r>
            <a:r>
              <a:rPr lang="en-US" altLang="zh-CN" i="1" dirty="0" err="1"/>
              <a:t>t</a:t>
            </a:r>
            <a:r>
              <a:rPr lang="en-US" altLang="zh-CN" i="1" baseline="-25000" dirty="0" err="1"/>
              <a:t>c</a:t>
            </a:r>
            <a:r>
              <a:rPr lang="zh-CN" altLang="en-US" dirty="0"/>
              <a:t>表示命中时的</a:t>
            </a:r>
            <a:r>
              <a:rPr lang="en-US" altLang="zh-CN" dirty="0"/>
              <a:t>Cache</a:t>
            </a:r>
            <a:r>
              <a:rPr lang="zh-CN" altLang="en-US" dirty="0"/>
              <a:t>访问时间，</a:t>
            </a:r>
            <a:r>
              <a:rPr lang="en-US" altLang="zh-CN" i="1" dirty="0"/>
              <a:t>t</a:t>
            </a:r>
            <a:r>
              <a:rPr lang="en-US" altLang="zh-CN" i="1" baseline="-25000" dirty="0"/>
              <a:t>m</a:t>
            </a:r>
            <a:r>
              <a:rPr lang="zh-CN" altLang="en-US" dirty="0"/>
              <a:t>表示未命中时的主存访问时间，</a:t>
            </a:r>
            <a:r>
              <a:rPr lang="en-US" altLang="zh-CN" dirty="0"/>
              <a:t>1-</a:t>
            </a:r>
            <a:r>
              <a:rPr lang="en-US" altLang="zh-CN" i="1" dirty="0"/>
              <a:t>h</a:t>
            </a:r>
            <a:r>
              <a:rPr lang="zh-CN" altLang="en-US" dirty="0"/>
              <a:t>表示未命中率，则</a:t>
            </a:r>
            <a:r>
              <a:rPr lang="en-US" altLang="zh-CN" dirty="0"/>
              <a:t>Cache/</a:t>
            </a:r>
            <a:r>
              <a:rPr lang="zh-CN" altLang="en-US" dirty="0"/>
              <a:t>主存系统的平均访问时间</a:t>
            </a:r>
            <a:r>
              <a:rPr lang="en-US" altLang="zh-CN" i="1" dirty="0"/>
              <a:t>t</a:t>
            </a:r>
            <a:r>
              <a:rPr lang="en-US" altLang="zh-CN" i="1" baseline="-25000" dirty="0"/>
              <a:t>a</a:t>
            </a:r>
            <a:r>
              <a:rPr lang="zh-CN" altLang="en-US" dirty="0"/>
              <a:t>为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800" dirty="0"/>
              <a:t>                </a:t>
            </a:r>
            <a:r>
              <a:rPr lang="en-US" altLang="zh-CN" sz="2800" i="1" dirty="0"/>
              <a:t>t</a:t>
            </a:r>
            <a:r>
              <a:rPr lang="en-US" altLang="zh-CN" sz="2800" i="1" baseline="-25000" dirty="0"/>
              <a:t>a</a:t>
            </a:r>
            <a:r>
              <a:rPr lang="en-US" altLang="zh-CN" sz="2800" dirty="0"/>
              <a:t>= </a:t>
            </a:r>
            <a:r>
              <a:rPr lang="en-US" altLang="zh-CN" sz="2800" i="1" dirty="0"/>
              <a:t>h</a:t>
            </a:r>
            <a:r>
              <a:rPr lang="en-US" altLang="zh-CN" sz="2800" dirty="0"/>
              <a:t> </a:t>
            </a:r>
            <a:r>
              <a:rPr lang="en-US" altLang="zh-CN" sz="2800" dirty="0">
                <a:sym typeface="Wingdings" panose="05000000000000000000" pitchFamily="2" charset="2"/>
              </a:rPr>
              <a:t> </a:t>
            </a:r>
            <a:r>
              <a:rPr lang="en-US" altLang="zh-CN" sz="2800" i="1" dirty="0" err="1"/>
              <a:t>t</a:t>
            </a:r>
            <a:r>
              <a:rPr lang="en-US" altLang="zh-CN" sz="2800" i="1" baseline="-25000" dirty="0" err="1"/>
              <a:t>c</a:t>
            </a:r>
            <a:r>
              <a:rPr lang="en-US" altLang="zh-CN" sz="2800" baseline="-25000" dirty="0"/>
              <a:t> </a:t>
            </a:r>
            <a:r>
              <a:rPr lang="en-US" altLang="zh-CN" sz="2800" dirty="0"/>
              <a:t>+ (1 - </a:t>
            </a:r>
            <a:r>
              <a:rPr lang="en-US" altLang="zh-CN" sz="2800" i="1" dirty="0"/>
              <a:t>h</a:t>
            </a:r>
            <a:r>
              <a:rPr lang="en-US" altLang="zh-CN" sz="2800" dirty="0"/>
              <a:t>) </a:t>
            </a:r>
            <a:r>
              <a:rPr lang="en-US" altLang="zh-CN" sz="2800" dirty="0">
                <a:sym typeface="Wingdings" panose="05000000000000000000" pitchFamily="2" charset="2"/>
              </a:rPr>
              <a:t></a:t>
            </a:r>
            <a:r>
              <a:rPr lang="en-US" altLang="zh-CN" sz="2800" dirty="0"/>
              <a:t> </a:t>
            </a:r>
            <a:r>
              <a:rPr lang="en-US" altLang="zh-CN" sz="2800" i="1" dirty="0"/>
              <a:t>t</a:t>
            </a:r>
            <a:r>
              <a:rPr lang="en-US" altLang="zh-CN" sz="2800" i="1" baseline="-25000" dirty="0"/>
              <a:t>m</a:t>
            </a:r>
            <a:endParaRPr lang="en-US" altLang="zh-CN" sz="2800" i="1" baseline="-25000" dirty="0"/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8831" y="617621"/>
            <a:ext cx="10495548" cy="571099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练习：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eaLnBrk="1" hangingPunct="1">
              <a:buNone/>
              <a:defRPr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某计算机系统的内存储器由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和主存构成，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的存取周期为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45ns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，主存的存取周期为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200ns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。已知在一段给定的时间内，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共访问内存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4500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次，其中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340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次访问主存。问：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defRPr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的命中率是多少？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defRPr/>
            </a:pPr>
            <a:r>
              <a:rPr lang="en-US" altLang="zh-CN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访问内存的平均时间是多少纳秒？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defRPr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Cache-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主存系统的效率是多少？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5028" y="544286"/>
            <a:ext cx="80010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  <a:endParaRPr lang="zh-CN" altLang="en-US" sz="3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的命中率</a:t>
            </a:r>
            <a:endParaRPr lang="zh-CN" altLang="en-US" sz="3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h=Nc/(</a:t>
            </a:r>
            <a:r>
              <a:rPr lang="en-US" altLang="zh-CN" dirty="0" err="1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Nc+Nm</a:t>
            </a: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)=</a:t>
            </a:r>
            <a:r>
              <a:rPr lang="zh-CN" altLang="en-US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4500-340</a:t>
            </a:r>
            <a:r>
              <a:rPr lang="zh-CN" altLang="en-US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/4500=0.92 </a:t>
            </a:r>
            <a:endParaRPr lang="en-US" altLang="zh-CN" dirty="0">
              <a:solidFill>
                <a:srgbClr val="99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dirty="0">
              <a:solidFill>
                <a:srgbClr val="99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45028" y="2373086"/>
            <a:ext cx="8001000" cy="151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400" dirty="0" err="1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访存的平均时间</a:t>
            </a:r>
            <a:endParaRPr lang="zh-CN" altLang="en-US" sz="3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2800" baseline="-250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2800" dirty="0" err="1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</a:t>
            </a:r>
            <a:r>
              <a:rPr lang="en-US" altLang="zh-CN" sz="2800" baseline="-25000" dirty="0" err="1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+(1-h)t</a:t>
            </a:r>
            <a:r>
              <a:rPr lang="en-US" altLang="zh-CN" sz="2800" baseline="-250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800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=0.92 ×45+(1-0.92) ×200=57.4[ns]</a:t>
            </a:r>
            <a:endParaRPr lang="en-US" altLang="zh-CN" sz="2800" dirty="0">
              <a:solidFill>
                <a:srgbClr val="99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045028" y="3973285"/>
            <a:ext cx="8001000" cy="151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400" dirty="0">
                <a:latin typeface="黑体" panose="02010609060101010101" pitchFamily="49" charset="-122"/>
                <a:ea typeface="黑体" panose="02010609060101010101" pitchFamily="49" charset="-122"/>
              </a:rPr>
              <a:t>cache-</a:t>
            </a:r>
            <a:r>
              <a:rPr lang="zh-CN" altLang="en-US" sz="3400" dirty="0">
                <a:latin typeface="黑体" panose="02010609060101010101" pitchFamily="49" charset="-122"/>
                <a:ea typeface="黑体" panose="02010609060101010101" pitchFamily="49" charset="-122"/>
              </a:rPr>
              <a:t>主存系统的效率</a:t>
            </a:r>
            <a:endParaRPr lang="zh-CN" altLang="en-US" sz="3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e=</a:t>
            </a:r>
            <a:r>
              <a:rPr lang="en-US" altLang="zh-CN" dirty="0" err="1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</a:t>
            </a:r>
            <a:r>
              <a:rPr lang="en-US" altLang="zh-CN" dirty="0">
                <a:solidFill>
                  <a:srgbClr val="9933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 ta=45/57.4=0.78=78%</a:t>
            </a:r>
            <a:endParaRPr lang="en-US" altLang="zh-CN" dirty="0">
              <a:solidFill>
                <a:srgbClr val="9933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概念区分：</a:t>
            </a:r>
            <a:endParaRPr lang="en-US" altLang="zh-CN" dirty="0"/>
          </a:p>
          <a:p>
            <a:pPr lvl="1"/>
            <a:r>
              <a:rPr lang="zh-CN" altLang="en-US" dirty="0"/>
              <a:t>块</a:t>
            </a:r>
            <a:r>
              <a:rPr lang="en-US" altLang="zh-CN" dirty="0"/>
              <a:t>Blocks</a:t>
            </a:r>
            <a:r>
              <a:rPr lang="zh-CN" altLang="en-US" dirty="0"/>
              <a:t>：</a:t>
            </a:r>
            <a:r>
              <a:rPr lang="en-US" altLang="zh-CN" dirty="0"/>
              <a:t>	</a:t>
            </a:r>
            <a:r>
              <a:rPr lang="zh-CN" altLang="en-US" dirty="0"/>
              <a:t>数据访问单位</a:t>
            </a:r>
            <a:endParaRPr lang="en-US" altLang="zh-CN" dirty="0"/>
          </a:p>
          <a:p>
            <a:pPr lvl="1"/>
            <a:r>
              <a:rPr lang="zh-CN" altLang="en-US" dirty="0"/>
              <a:t>行</a:t>
            </a:r>
            <a:r>
              <a:rPr lang="en-US" altLang="zh-CN" dirty="0"/>
              <a:t>lines:	cache</a:t>
            </a:r>
            <a:r>
              <a:rPr lang="zh-CN" altLang="en-US" dirty="0"/>
              <a:t>中的块</a:t>
            </a:r>
            <a:r>
              <a:rPr lang="en-US" altLang="zh-CN" dirty="0"/>
              <a:t>+</a:t>
            </a:r>
            <a:r>
              <a:rPr lang="zh-CN" altLang="en-US" dirty="0"/>
              <a:t>标志位</a:t>
            </a:r>
            <a:r>
              <a:rPr lang="en-US" altLang="zh-CN" dirty="0"/>
              <a:t>+tag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组</a:t>
            </a:r>
            <a:r>
              <a:rPr lang="en-US" altLang="zh-CN" dirty="0"/>
              <a:t>sets:		</a:t>
            </a:r>
            <a:r>
              <a:rPr lang="zh-CN" altLang="en-US" dirty="0"/>
              <a:t>若干</a:t>
            </a:r>
            <a:r>
              <a:rPr lang="en-US" altLang="zh-CN" dirty="0"/>
              <a:t>lines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83" y="602882"/>
            <a:ext cx="10716448" cy="17048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3" y="2952948"/>
            <a:ext cx="10972346" cy="25081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25486" y="3429000"/>
            <a:ext cx="8635545" cy="25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25486" y="3876620"/>
            <a:ext cx="8635545" cy="25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25486" y="4235250"/>
            <a:ext cx="8635545" cy="25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525486" y="4650611"/>
            <a:ext cx="8635545" cy="25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25486" y="5055860"/>
            <a:ext cx="8635545" cy="25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49828" y="2944982"/>
            <a:ext cx="85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 x w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63456"/>
            <a:ext cx="10972800" cy="1143000"/>
          </a:xfrm>
        </p:spPr>
        <p:txBody>
          <a:bodyPr/>
          <a:lstStyle/>
          <a:p>
            <a:r>
              <a:rPr lang="en-US" altLang="zh-CN" dirty="0"/>
              <a:t>6.4 cache</a:t>
            </a:r>
            <a:r>
              <a:rPr lang="zh-CN" altLang="en-US" dirty="0"/>
              <a:t>对程序性能的影响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友好的代码</a:t>
            </a:r>
            <a:endParaRPr lang="en-US" altLang="zh-CN" dirty="0"/>
          </a:p>
          <a:p>
            <a:pPr lvl="1"/>
            <a:r>
              <a:rPr lang="zh-CN" altLang="en-US" dirty="0"/>
              <a:t>原则</a:t>
            </a:r>
            <a:r>
              <a:rPr lang="en-US" altLang="zh-CN" dirty="0"/>
              <a:t>——</a:t>
            </a:r>
            <a:r>
              <a:rPr lang="zh-CN" altLang="en-US" dirty="0"/>
              <a:t>充分利用局部性：</a:t>
            </a:r>
            <a:endParaRPr lang="en-US" altLang="zh-CN" dirty="0"/>
          </a:p>
          <a:p>
            <a:pPr lvl="2"/>
            <a:r>
              <a:rPr lang="zh-CN" altLang="en-US" dirty="0"/>
              <a:t>常见代码（占运行时间较多核心函数、及函数内的循环）的代码运行得快。这符合</a:t>
            </a:r>
            <a:r>
              <a:rPr lang="en-US" altLang="zh-CN" dirty="0" err="1"/>
              <a:t>amdahl</a:t>
            </a:r>
            <a:r>
              <a:rPr lang="zh-CN" altLang="en-US" dirty="0"/>
              <a:t>定理</a:t>
            </a:r>
            <a:endParaRPr lang="en-US" altLang="zh-CN" dirty="0"/>
          </a:p>
          <a:p>
            <a:pPr lvl="2"/>
            <a:r>
              <a:rPr lang="zh-CN" altLang="en-US" dirty="0"/>
              <a:t>每个循环内部缓存命中率最大化</a:t>
            </a:r>
            <a:endParaRPr lang="en-US" altLang="zh-CN" dirty="0"/>
          </a:p>
          <a:p>
            <a:pPr lvl="1"/>
            <a:r>
              <a:rPr lang="zh-CN" altLang="en-US" dirty="0"/>
              <a:t>方法：尽量反复引用相同或相近的数据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3430" y="4048027"/>
            <a:ext cx="3512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sumvec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v[N])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int i, sum = 0;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5     </a:t>
            </a:r>
            <a:r>
              <a:rPr lang="nn-NO" altLang="zh-CN" dirty="0">
                <a:solidFill>
                  <a:srgbClr val="FF0000"/>
                </a:solidFill>
                <a:latin typeface="ZztexMono-Regular"/>
              </a:rPr>
              <a:t>for (i = 0; i &lt; N; i++)</a:t>
            </a:r>
            <a:endParaRPr lang="nn-NO" altLang="zh-CN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sum += v[</a:t>
            </a:r>
            <a:r>
              <a:rPr lang="en-US" altLang="zh-CN" dirty="0" err="1">
                <a:solidFill>
                  <a:srgbClr val="FF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];</a:t>
            </a:r>
            <a:endParaRPr lang="en-US" altLang="zh-CN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529" y="5629385"/>
            <a:ext cx="7655861" cy="72696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572250" y="5992869"/>
            <a:ext cx="617220" cy="270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037320" y="5992869"/>
            <a:ext cx="617220" cy="270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63716" y="4469374"/>
            <a:ext cx="613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/>
              <a:t>/m</a:t>
            </a:r>
            <a:r>
              <a:rPr lang="zh-CN" altLang="en-US" dirty="0"/>
              <a:t>时间局部性高，编译器通常将他们放在寄存器中</a:t>
            </a:r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1980" y="1893243"/>
            <a:ext cx="38900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sumarrayrows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a[M][N])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3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int i, j, sum = 0;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5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M;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sum +=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7230" y="697230"/>
            <a:ext cx="39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二位数组的行列优先访问模式示例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25830" y="147447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行优先顺序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1225" y="4528007"/>
            <a:ext cx="9246103" cy="19223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32070" y="3794760"/>
            <a:ext cx="3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次不命中，不命中率</a:t>
            </a:r>
            <a:r>
              <a:rPr lang="en-US" altLang="zh-CN" dirty="0"/>
              <a:t>0.25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94410" y="113157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列优先顺序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132070" y="3794760"/>
            <a:ext cx="340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次不命中，不命中率</a:t>
            </a:r>
            <a:r>
              <a:rPr lang="en-US" altLang="zh-CN" dirty="0"/>
              <a:t>1.00</a:t>
            </a:r>
            <a:endParaRPr lang="en-US" altLang="zh-CN" dirty="0"/>
          </a:p>
          <a:p>
            <a:r>
              <a:rPr lang="zh-CN" altLang="en-US" dirty="0"/>
              <a:t>运行时间变为两倍长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94410" y="1732657"/>
            <a:ext cx="4137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sumarraycols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a[M][N])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int i, j, sum = 0;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M;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sum +=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536421"/>
            <a:ext cx="9126414" cy="18199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9600" y="263456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6.5</a:t>
            </a:r>
            <a:r>
              <a:rPr lang="zh-CN" altLang="en-US" dirty="0"/>
              <a:t> </a:t>
            </a:r>
            <a:r>
              <a:rPr lang="en-US" altLang="zh-CN" dirty="0"/>
              <a:t>Intel core i7cache</a:t>
            </a:r>
            <a:r>
              <a:rPr lang="zh-CN" altLang="en-US" dirty="0"/>
              <a:t>实例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09600" y="1443089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6.5.1</a:t>
            </a:r>
            <a:r>
              <a:rPr lang="zh-CN" altLang="en-US" dirty="0"/>
              <a:t> 结构</a:t>
            </a:r>
            <a:endParaRPr lang="en-US" altLang="zh-CN" dirty="0"/>
          </a:p>
          <a:p>
            <a:pPr lvl="1"/>
            <a:r>
              <a:rPr lang="zh-CN" altLang="en-US" dirty="0"/>
              <a:t>分为</a:t>
            </a:r>
            <a:r>
              <a:rPr lang="en-US" altLang="zh-CN" dirty="0"/>
              <a:t>L1/L2/L3</a:t>
            </a:r>
            <a:r>
              <a:rPr lang="zh-CN" altLang="en-US" dirty="0"/>
              <a:t>三级</a:t>
            </a:r>
            <a:endParaRPr lang="en-US" altLang="zh-CN" dirty="0"/>
          </a:p>
          <a:p>
            <a:pPr lvl="1"/>
            <a:r>
              <a:rPr lang="en-US" altLang="zh-CN" dirty="0"/>
              <a:t>L1</a:t>
            </a:r>
            <a:r>
              <a:rPr lang="zh-CN" altLang="en-US" dirty="0"/>
              <a:t>分为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-cache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d-cache</a:t>
            </a:r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5160" y="1035972"/>
            <a:ext cx="5202072" cy="4674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11" y="5092156"/>
            <a:ext cx="7126758" cy="13543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zh-CN" dirty="0"/>
              <a:t>I-d cache</a:t>
            </a:r>
            <a:r>
              <a:rPr lang="zh-CN" altLang="en-US" dirty="0"/>
              <a:t>分离的好处：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）带宽</a:t>
            </a:r>
            <a:r>
              <a:rPr lang="en-US" altLang="zh-CN" dirty="0"/>
              <a:t>——</a:t>
            </a:r>
            <a:r>
              <a:rPr lang="zh-CN" altLang="en-US" dirty="0"/>
              <a:t>同时提供指令和数据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）干扰</a:t>
            </a:r>
            <a:r>
              <a:rPr lang="en-US" altLang="zh-CN" dirty="0"/>
              <a:t>——</a:t>
            </a:r>
            <a:r>
              <a:rPr lang="zh-CN" altLang="en-US" dirty="0"/>
              <a:t>指令的顺序性强，局部性强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）指令只读无需“写直达或写回”等考虑及硬件开销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块的大小不相同、组大小、和容量可以都不相同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1475" y="1246630"/>
            <a:ext cx="8010525" cy="51720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700139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6.5.2</a:t>
            </a:r>
            <a:r>
              <a:rPr lang="zh-CN" altLang="en-US" dirty="0"/>
              <a:t> 存储山（</a:t>
            </a:r>
            <a:r>
              <a:rPr lang="en-US" altLang="zh-CN" dirty="0"/>
              <a:t>The Memory Mountain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读吞吐率，</a:t>
            </a:r>
            <a:r>
              <a:rPr lang="en-US" altLang="zh-CN" dirty="0"/>
              <a:t>MB/s</a:t>
            </a:r>
            <a:endParaRPr lang="en-US" altLang="zh-CN" dirty="0"/>
          </a:p>
          <a:p>
            <a:pPr lvl="1"/>
            <a:r>
              <a:rPr lang="zh-CN" altLang="en-US" dirty="0"/>
              <a:t>注意</a:t>
            </a:r>
            <a:r>
              <a:rPr lang="en-US" altLang="zh-CN" dirty="0"/>
              <a:t>stride</a:t>
            </a:r>
            <a:r>
              <a:rPr lang="zh-CN" altLang="en-US" dirty="0"/>
              <a:t>和</a:t>
            </a:r>
            <a:r>
              <a:rPr lang="en-US" altLang="zh-CN" dirty="0"/>
              <a:t>size</a:t>
            </a:r>
            <a:r>
              <a:rPr lang="zh-CN" altLang="en-US" dirty="0"/>
              <a:t>两个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方向的“山脊”分别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对应时间和空间局部性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的变化</a:t>
            </a:r>
            <a:endParaRPr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36884" y="5523250"/>
            <a:ext cx="52337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CPU reads at a rate of over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6 GB/s, and the lowest point of the main memory ridge, where the CPU reads at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 rate of 600 MB/s.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609600" y="700139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测试代码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20140" y="1278038"/>
            <a:ext cx="103555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code/mem/mountain/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mountain.c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double data[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MAXELEMS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The global array we’ll be traversing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* test - Iterate over first "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" elements of array "data"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* with stride of "stride".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ZztexMono-Regular"/>
              </a:rPr>
              <a:t>*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void test(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stride)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The test function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double result = 0.0;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volatile double sink;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0;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&lt;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+=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stride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data[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sink = result;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So compiler doesn’t optimize away the loop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36370" y="812453"/>
            <a:ext cx="99936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* run - Run test(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, stride) and return read throughput (MB/s).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* "size" is in bytes, "stride" is in array elements, and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* 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Mhz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is CPU clock frequency in Mhz.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23 </a:t>
            </a:r>
            <a:r>
              <a:rPr lang="zh-CN" altLang="en-US" dirty="0">
                <a:solidFill>
                  <a:srgbClr val="00AEF0"/>
                </a:solidFill>
                <a:latin typeface="ZztexMono-Regular"/>
              </a:rPr>
              <a:t>*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double run(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size,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stride, double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Mhz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double cycles;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size /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sizeof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(double);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28</a:t>
            </a:r>
            <a:endParaRPr lang="en-US" altLang="zh-CN" dirty="0">
              <a:solidFill>
                <a:srgbClr val="00AEF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29 	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test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stride);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warm up the cache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cycles = fcyc2(test,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elems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stride, 0);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call test(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elems,stride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)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(size / stride) / (cycles / </a:t>
            </a:r>
            <a:r>
              <a:rPr lang="en-US" altLang="zh-CN" dirty="0" err="1">
                <a:solidFill>
                  <a:srgbClr val="FF0000"/>
                </a:solidFill>
                <a:latin typeface="ZztexMono-Regular"/>
              </a:rPr>
              <a:t>Mhz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convert cycles to MB/s */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code/mem/mountain/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mountain.c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0471" y="2104021"/>
            <a:ext cx="7151529" cy="4617455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-71301" y="483364"/>
            <a:ext cx="11653701" cy="2710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观察存储山</a:t>
            </a:r>
            <a:endParaRPr lang="en-US" altLang="zh-CN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条左右方向的山脊，分别对应于工作集可以包含在</a:t>
            </a:r>
            <a:r>
              <a:rPr lang="en-US" altLang="zh-CN" sz="2000" dirty="0"/>
              <a:t>L1/L2/L3</a:t>
            </a:r>
            <a:r>
              <a:rPr lang="zh-CN" altLang="en-US" sz="2000" dirty="0"/>
              <a:t>和主存</a:t>
            </a:r>
            <a:endParaRPr lang="en-US" altLang="zh-CN" sz="2000" dirty="0"/>
          </a:p>
          <a:p>
            <a:pPr lvl="2"/>
            <a:r>
              <a:rPr lang="en-US" altLang="zh-CN" sz="2000" dirty="0"/>
              <a:t>L1</a:t>
            </a:r>
            <a:r>
              <a:rPr lang="zh-CN" altLang="en-US" sz="2000" dirty="0"/>
              <a:t>山脊都在</a:t>
            </a:r>
            <a:r>
              <a:rPr lang="en-US" altLang="zh-CN" sz="2000" dirty="0"/>
              <a:t>L1cache</a:t>
            </a:r>
            <a:r>
              <a:rPr lang="zh-CN" altLang="en-US" sz="2000" dirty="0"/>
              <a:t>内以最高速度访问</a:t>
            </a:r>
            <a:endParaRPr lang="en-US" altLang="zh-CN" sz="2000" dirty="0"/>
          </a:p>
          <a:p>
            <a:pPr lvl="2"/>
            <a:r>
              <a:rPr lang="en-US" altLang="zh-CN" sz="2000" dirty="0"/>
              <a:t>L2/L3</a:t>
            </a:r>
            <a:r>
              <a:rPr lang="zh-CN" altLang="en-US" sz="2000" dirty="0"/>
              <a:t>山脊随着</a:t>
            </a:r>
            <a:r>
              <a:rPr lang="en-US" altLang="zh-CN" sz="2000" dirty="0"/>
              <a:t>stride</a:t>
            </a:r>
            <a:r>
              <a:rPr lang="zh-CN" altLang="en-US" sz="2000" dirty="0"/>
              <a:t>变大（空间局部性下降）而下降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566056" y="3436754"/>
            <a:ext cx="46046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程序需要工作在高处，而不是落在山谷</a:t>
            </a:r>
            <a:endParaRPr lang="en-US" altLang="zh-CN" dirty="0"/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此例最高处（</a:t>
            </a:r>
            <a:r>
              <a:rPr lang="en-US" altLang="zh-CN" dirty="0"/>
              <a:t>14GB/s</a:t>
            </a:r>
            <a:r>
              <a:rPr lang="zh-CN" altLang="en-US" dirty="0"/>
              <a:t>，</a:t>
            </a:r>
            <a:r>
              <a:rPr lang="en-US" altLang="zh-CN" dirty="0"/>
              <a:t> L1cache</a:t>
            </a:r>
            <a:r>
              <a:rPr lang="zh-CN" altLang="en-US" dirty="0"/>
              <a:t>带宽）是最低处（</a:t>
            </a:r>
            <a:r>
              <a:rPr lang="en-US" altLang="zh-CN" dirty="0"/>
              <a:t>700MB/S</a:t>
            </a:r>
            <a:r>
              <a:rPr lang="zh-CN" altLang="en-US" dirty="0"/>
              <a:t>，主存带宽），相差一个数量级（</a:t>
            </a:r>
            <a:r>
              <a:rPr lang="en-US" altLang="zh-CN" dirty="0"/>
              <a:t>20</a:t>
            </a:r>
            <a:r>
              <a:rPr lang="zh-CN" altLang="en-US" dirty="0"/>
              <a:t>倍）</a:t>
            </a:r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6259285" y="483364"/>
            <a:ext cx="5323115" cy="2270722"/>
            <a:chOff x="6259285" y="483364"/>
            <a:chExt cx="5323115" cy="2270722"/>
          </a:xfrm>
        </p:grpSpPr>
        <p:sp>
          <p:nvSpPr>
            <p:cNvPr id="5" name="矩形 4"/>
            <p:cNvSpPr/>
            <p:nvPr/>
          </p:nvSpPr>
          <p:spPr>
            <a:xfrm>
              <a:off x="6259285" y="483364"/>
              <a:ext cx="5323115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L1</a:t>
              </a:r>
              <a:r>
                <a:rPr lang="zh-CN" altLang="en-US" dirty="0"/>
                <a:t>山脊的另一边，对应</a:t>
              </a:r>
              <a:r>
                <a:rPr lang="en-US" altLang="zh-CN" dirty="0"/>
                <a:t>2K</a:t>
              </a:r>
              <a:r>
                <a:rPr lang="zh-CN" altLang="en-US" dirty="0"/>
                <a:t>的工作集反而下降很多，这是因为数据集太小时间都花在程序基本代码上了，</a:t>
              </a:r>
              <a:r>
                <a:rPr lang="en-US" altLang="zh-CN" dirty="0"/>
                <a:t>cache</a:t>
              </a:r>
              <a:r>
                <a:rPr lang="zh-CN" altLang="en-US" dirty="0"/>
                <a:t>数据访问的作用体现不出来</a:t>
              </a:r>
              <a:endParaRPr lang="en-US" altLang="zh-CN" dirty="0"/>
            </a:p>
          </p:txBody>
        </p:sp>
        <p:cxnSp>
          <p:nvCxnSpPr>
            <p:cNvPr id="8" name="直接箭头连接符 7"/>
            <p:cNvCxnSpPr>
              <a:stCxn id="5" idx="2"/>
            </p:cNvCxnSpPr>
            <p:nvPr/>
          </p:nvCxnSpPr>
          <p:spPr>
            <a:xfrm>
              <a:off x="8920843" y="1406694"/>
              <a:ext cx="1768928" cy="13473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715272" y="2253680"/>
            <a:ext cx="7151529" cy="923330"/>
            <a:chOff x="715272" y="2253680"/>
            <a:chExt cx="7151529" cy="923330"/>
          </a:xfrm>
        </p:grpSpPr>
        <p:sp>
          <p:nvSpPr>
            <p:cNvPr id="10" name="矩形 9"/>
            <p:cNvSpPr/>
            <p:nvPr/>
          </p:nvSpPr>
          <p:spPr>
            <a:xfrm>
              <a:off x="715272" y="2253680"/>
              <a:ext cx="5649685" cy="707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0" lvl="2"/>
              <a:r>
                <a:rPr lang="en-US" altLang="zh-CN" sz="2000" dirty="0"/>
                <a:t>stride1/2</a:t>
              </a:r>
              <a:r>
                <a:rPr lang="zh-CN" altLang="en-US" sz="2000" dirty="0"/>
                <a:t>在</a:t>
              </a:r>
              <a:r>
                <a:rPr lang="en-US" altLang="zh-CN" sz="2000" dirty="0"/>
                <a:t>L1/L2</a:t>
              </a:r>
              <a:r>
                <a:rPr lang="zh-CN" altLang="en-US" sz="2000" dirty="0"/>
                <a:t>容量边界处平坦（保持在</a:t>
              </a:r>
              <a:r>
                <a:rPr lang="en-US" altLang="zh-CN" sz="2000" dirty="0"/>
                <a:t>4.5GB/s</a:t>
              </a:r>
              <a:r>
                <a:rPr lang="zh-CN" altLang="en-US" sz="2000" dirty="0"/>
                <a:t>）</a:t>
              </a:r>
              <a:endParaRPr lang="en-US" altLang="zh-CN" sz="2000" dirty="0"/>
            </a:p>
            <a:p>
              <a:pPr marL="0" lvl="2"/>
              <a:r>
                <a:rPr lang="zh-CN" altLang="en-US" sz="2000" dirty="0"/>
                <a:t>属于硬件预取机制起的作用</a:t>
              </a:r>
              <a:endParaRPr lang="en-US" altLang="zh-CN" sz="2000" dirty="0"/>
            </a:p>
          </p:txBody>
        </p:sp>
        <p:cxnSp>
          <p:nvCxnSpPr>
            <p:cNvPr id="13" name="直接箭头连接符 12"/>
            <p:cNvCxnSpPr>
              <a:stCxn id="10" idx="3"/>
            </p:cNvCxnSpPr>
            <p:nvPr/>
          </p:nvCxnSpPr>
          <p:spPr>
            <a:xfrm>
              <a:off x="6364957" y="2607623"/>
              <a:ext cx="1501844" cy="5693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362" y="1326051"/>
            <a:ext cx="8232458" cy="5030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4420" y="605790"/>
            <a:ext cx="272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工作集大小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715250" y="2091690"/>
            <a:ext cx="2068830" cy="2286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320790" y="3760470"/>
            <a:ext cx="12573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14800" y="4240530"/>
            <a:ext cx="20574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829550" y="2114550"/>
            <a:ext cx="0" cy="90297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492240" y="3760470"/>
            <a:ext cx="0" cy="48006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251960" y="4240530"/>
            <a:ext cx="0" cy="685800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731770" y="5189220"/>
            <a:ext cx="125730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942" y="1818322"/>
            <a:ext cx="8417505" cy="45380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4420" y="605790"/>
            <a:ext cx="272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步长大小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469130" y="1453197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工作集大小固定为</a:t>
            </a:r>
            <a:r>
              <a:rPr lang="en-US" altLang="zh-CN" dirty="0"/>
              <a:t>Size=4MB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6700" y="49149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增强</a:t>
            </a:r>
            <a:r>
              <a:rPr lang="en-US" altLang="zh-CN" dirty="0"/>
              <a:t>DRAM</a:t>
            </a:r>
            <a:endParaRPr lang="en-US" altLang="zh-CN" dirty="0"/>
          </a:p>
          <a:p>
            <a:pPr lvl="2"/>
            <a:r>
              <a:rPr lang="zh-CN" altLang="en-US" dirty="0"/>
              <a:t>快页模式</a:t>
            </a:r>
            <a:r>
              <a:rPr lang="en-US" altLang="zh-CN" dirty="0"/>
              <a:t>DRAM(Fast Page Mode DRAM/FPM DRAM)</a:t>
            </a:r>
            <a:endParaRPr lang="en-US" altLang="zh-CN" dirty="0"/>
          </a:p>
          <a:p>
            <a:pPr lvl="3"/>
            <a:r>
              <a:rPr lang="zh-CN" altLang="en-US" dirty="0"/>
              <a:t>同一行上的连续访问（行地址相同），可以直接从行缓冲区得到，无需反复发送行列地址</a:t>
            </a:r>
            <a:endParaRPr lang="en-US" altLang="zh-CN" dirty="0"/>
          </a:p>
          <a:p>
            <a:pPr lvl="2"/>
            <a:r>
              <a:rPr lang="zh-CN" altLang="en-US" dirty="0"/>
              <a:t>扩展数据输出</a:t>
            </a:r>
            <a:r>
              <a:rPr lang="en-US" altLang="zh-CN" dirty="0"/>
              <a:t>DRAM(Extended Data Out DRAM/EDO DRAM)</a:t>
            </a:r>
            <a:endParaRPr lang="en-US" altLang="zh-CN" dirty="0"/>
          </a:p>
          <a:p>
            <a:pPr lvl="3"/>
            <a:r>
              <a:rPr lang="zh-CN" altLang="en-US" dirty="0"/>
              <a:t>类似</a:t>
            </a:r>
            <a:r>
              <a:rPr lang="en-US" altLang="zh-CN" dirty="0"/>
              <a:t>FPM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，但是单独的</a:t>
            </a:r>
            <a:r>
              <a:rPr lang="en-US" altLang="zh-CN" dirty="0"/>
              <a:t>CAS</a:t>
            </a:r>
            <a:r>
              <a:rPr lang="zh-CN" altLang="en-US" dirty="0"/>
              <a:t>信号在时间上更紧密一点</a:t>
            </a:r>
            <a:endParaRPr lang="en-US" altLang="zh-CN" dirty="0"/>
          </a:p>
          <a:p>
            <a:pPr lvl="2"/>
            <a:r>
              <a:rPr lang="zh-CN" altLang="en-US" dirty="0"/>
              <a:t>同步</a:t>
            </a:r>
            <a:r>
              <a:rPr lang="en-US" altLang="zh-CN" dirty="0"/>
              <a:t>DARM(synchronous DARM/SDRAM)</a:t>
            </a:r>
            <a:endParaRPr lang="en-US" altLang="zh-CN" dirty="0"/>
          </a:p>
          <a:p>
            <a:pPr lvl="3"/>
            <a:r>
              <a:rPr lang="zh-CN" altLang="en-US" dirty="0"/>
              <a:t>与内存控制器</a:t>
            </a:r>
            <a:r>
              <a:rPr lang="en-US" altLang="zh-CN" dirty="0"/>
              <a:t>MC</a:t>
            </a:r>
            <a:r>
              <a:rPr lang="zh-CN" altLang="en-US" dirty="0"/>
              <a:t>同步</a:t>
            </a:r>
            <a:endParaRPr lang="en-US" altLang="zh-CN" dirty="0"/>
          </a:p>
          <a:p>
            <a:pPr lvl="2"/>
            <a:r>
              <a:rPr lang="zh-CN" altLang="en-US" dirty="0"/>
              <a:t>双倍数据率同步</a:t>
            </a:r>
            <a:r>
              <a:rPr lang="en-US" altLang="zh-CN" dirty="0"/>
              <a:t>DRAM(Double Data-rate Synchronous DRAM/DDR)</a:t>
            </a:r>
            <a:endParaRPr lang="en-US" altLang="zh-CN" dirty="0"/>
          </a:p>
          <a:p>
            <a:pPr lvl="3"/>
            <a:r>
              <a:rPr lang="zh-CN" altLang="en-US" dirty="0"/>
              <a:t>与</a:t>
            </a:r>
            <a:r>
              <a:rPr lang="en-US" altLang="zh-CN" dirty="0"/>
              <a:t>SDRAM</a:t>
            </a:r>
            <a:r>
              <a:rPr lang="zh-CN" altLang="en-US" dirty="0"/>
              <a:t>相似，但是在</a:t>
            </a:r>
            <a:r>
              <a:rPr lang="en-US" altLang="zh-CN" dirty="0"/>
              <a:t>MC</a:t>
            </a:r>
            <a:r>
              <a:rPr lang="zh-CN" altLang="en-US" dirty="0"/>
              <a:t>时钟上下沿都输出数据</a:t>
            </a:r>
            <a:endParaRPr lang="en-US" altLang="zh-CN" dirty="0"/>
          </a:p>
          <a:p>
            <a:pPr lvl="3"/>
            <a:r>
              <a:rPr lang="en-US" altLang="zh-CN" dirty="0"/>
              <a:t>DDR2</a:t>
            </a:r>
            <a:r>
              <a:rPr lang="zh-CN" altLang="en-US" dirty="0"/>
              <a:t>在</a:t>
            </a:r>
            <a:r>
              <a:rPr lang="en-US" altLang="zh-CN" dirty="0"/>
              <a:t>DDR</a:t>
            </a:r>
            <a:r>
              <a:rPr lang="zh-CN" altLang="en-US" dirty="0"/>
              <a:t>基础之上时钟再翻倍，</a:t>
            </a:r>
            <a:r>
              <a:rPr lang="en-US" altLang="zh-CN" dirty="0"/>
              <a:t>DDR3</a:t>
            </a:r>
            <a:r>
              <a:rPr lang="zh-CN" altLang="en-US" dirty="0"/>
              <a:t>在</a:t>
            </a:r>
            <a:r>
              <a:rPr lang="en-US" altLang="zh-CN" dirty="0"/>
              <a:t>DDR2</a:t>
            </a:r>
            <a:r>
              <a:rPr lang="zh-CN" altLang="en-US" dirty="0"/>
              <a:t>之上再翻倍</a:t>
            </a:r>
            <a:endParaRPr lang="en-US" altLang="zh-CN" dirty="0"/>
          </a:p>
          <a:p>
            <a:pPr lvl="2"/>
            <a:r>
              <a:rPr lang="en-US" altLang="zh-CN" dirty="0"/>
              <a:t>Rambus DRAM(RDRAM)</a:t>
            </a:r>
            <a:endParaRPr lang="en-US" altLang="zh-CN" dirty="0"/>
          </a:p>
          <a:p>
            <a:pPr lvl="3"/>
            <a:r>
              <a:rPr lang="zh-CN" altLang="en-US" dirty="0"/>
              <a:t>比</a:t>
            </a:r>
            <a:r>
              <a:rPr lang="en-US" altLang="zh-CN" dirty="0"/>
              <a:t>DDR</a:t>
            </a:r>
            <a:r>
              <a:rPr lang="zh-CN" altLang="en-US" dirty="0"/>
              <a:t>数据率更高</a:t>
            </a:r>
            <a:endParaRPr lang="en-US" altLang="zh-CN" dirty="0"/>
          </a:p>
          <a:p>
            <a:pPr lvl="2"/>
            <a:r>
              <a:rPr lang="zh-CN" altLang="en-US" dirty="0"/>
              <a:t>视频</a:t>
            </a:r>
            <a:r>
              <a:rPr lang="en-US" altLang="zh-CN" dirty="0"/>
              <a:t>DRAM(Video RAM/VRAM)</a:t>
            </a:r>
            <a:endParaRPr lang="en-US" altLang="zh-CN" dirty="0"/>
          </a:p>
          <a:p>
            <a:pPr lvl="3"/>
            <a:r>
              <a:rPr lang="zh-CN" altLang="en-US" dirty="0"/>
              <a:t>输出的是整个缓冲区的移位内容；允许读和写操作的并行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0" y="665849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代码优化示例</a:t>
            </a:r>
            <a:endParaRPr lang="en-US" altLang="zh-CN" dirty="0"/>
          </a:p>
          <a:p>
            <a:pPr lvl="2"/>
            <a:r>
              <a:rPr lang="en-US" altLang="zh-CN" dirty="0" err="1"/>
              <a:t>Nxn</a:t>
            </a:r>
            <a:r>
              <a:rPr lang="zh-CN" altLang="en-US" dirty="0"/>
              <a:t>矩阵相乘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1630" y="1640454"/>
            <a:ext cx="4618578" cy="805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778" y="665849"/>
            <a:ext cx="2481992" cy="16781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1990" y="3335149"/>
            <a:ext cx="47129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Version </a:t>
            </a:r>
            <a:r>
              <a:rPr lang="en-US" altLang="zh-CN" b="1" i="1" dirty="0" err="1">
                <a:solidFill>
                  <a:srgbClr val="FF0000"/>
                </a:solidFill>
                <a:latin typeface="MTMIZ"/>
              </a:rPr>
              <a:t>ij</a:t>
            </a:r>
            <a:r>
              <a:rPr lang="en-US" altLang="zh-CN" b="1" i="1" dirty="0">
                <a:solidFill>
                  <a:srgbClr val="FF0000"/>
                </a:solidFill>
                <a:latin typeface="MTMIZ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MTMIZ"/>
              </a:rPr>
              <a:t>k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sum = 0.0;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l-PL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l-PL" altLang="zh-CN" dirty="0">
                <a:solidFill>
                  <a:srgbClr val="000000"/>
                </a:solidFill>
                <a:latin typeface="ZztexMono-Regular"/>
              </a:rPr>
              <a:t>sum += A[i][k]*B[k][j];</a:t>
            </a:r>
            <a:endParaRPr lang="pl-PL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 +=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96000" y="328942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Version </a:t>
            </a:r>
            <a:r>
              <a:rPr lang="en-US" altLang="zh-CN" b="1" i="1" dirty="0" err="1">
                <a:solidFill>
                  <a:srgbClr val="FF0000"/>
                </a:solidFill>
                <a:latin typeface="MTMIZ"/>
              </a:rPr>
              <a:t>ji</a:t>
            </a:r>
            <a:r>
              <a:rPr lang="zh-CN" altLang="en-US" b="1" i="1" dirty="0">
                <a:solidFill>
                  <a:srgbClr val="FF0000"/>
                </a:solidFill>
                <a:latin typeface="MTMIZ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MTMIZ"/>
              </a:rPr>
              <a:t>k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 {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sum = 0.0;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l-PL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l-PL" altLang="zh-CN" dirty="0">
                <a:solidFill>
                  <a:srgbClr val="000000"/>
                </a:solidFill>
                <a:latin typeface="ZztexMono-Regular"/>
              </a:rPr>
              <a:t>sum += A[i][k]*B[k][j];</a:t>
            </a:r>
            <a:endParaRPr lang="pl-PL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 += sum;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2000" y="741879"/>
            <a:ext cx="48272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Version </a:t>
            </a:r>
            <a:r>
              <a:rPr lang="en-US" altLang="zh-CN" i="1" dirty="0" err="1">
                <a:solidFill>
                  <a:srgbClr val="000000"/>
                </a:solidFill>
                <a:latin typeface="MTMIZ"/>
              </a:rPr>
              <a:t>jki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 {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 = B[k][j];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C[i][j] += A[i][k]*r;</a:t>
            </a:r>
            <a:endParaRPr lang="pt-BR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0" y="741878"/>
            <a:ext cx="52082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(d) Version </a:t>
            </a:r>
            <a:r>
              <a:rPr lang="en-US" altLang="zh-CN" i="1" dirty="0" err="1">
                <a:solidFill>
                  <a:srgbClr val="000000"/>
                </a:solidFill>
                <a:latin typeface="MTMIZ"/>
              </a:rPr>
              <a:t>kj</a:t>
            </a:r>
            <a:r>
              <a:rPr lang="en-US" altLang="zh-CN" i="1" dirty="0">
                <a:solidFill>
                  <a:srgbClr val="000000"/>
                </a:solidFill>
                <a:latin typeface="MTMIZ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MTMIZ"/>
              </a:rPr>
              <a:t>i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{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 = B[k][j];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C[i][j] += A[i][k]*r;</a:t>
            </a:r>
            <a:endParaRPr lang="pt-BR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62000" y="3771028"/>
            <a:ext cx="533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(e) Version </a:t>
            </a:r>
            <a:r>
              <a:rPr lang="en-US" altLang="zh-CN" i="1" dirty="0" err="1">
                <a:solidFill>
                  <a:srgbClr val="000000"/>
                </a:solidFill>
                <a:latin typeface="MTMIZ"/>
              </a:rPr>
              <a:t>kij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 {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 =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][k];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C[i][j] += r*B[k][j];</a:t>
            </a:r>
            <a:endParaRPr lang="pt-BR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96000" y="377102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(f) Version </a:t>
            </a:r>
            <a:r>
              <a:rPr lang="en-US" altLang="zh-CN" i="1" dirty="0" err="1">
                <a:solidFill>
                  <a:srgbClr val="000000"/>
                </a:solidFill>
                <a:latin typeface="MTMIZ"/>
              </a:rPr>
              <a:t>ikj</a:t>
            </a:r>
            <a:endParaRPr lang="en-US" altLang="zh-CN" i="1" dirty="0">
              <a:solidFill>
                <a:srgbClr val="000000"/>
              </a:solidFill>
              <a:latin typeface="MTMIZ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en-US" altLang="zh-CN" i="1" dirty="0">
              <a:solidFill>
                <a:srgbClr val="000000"/>
              </a:solidFill>
              <a:latin typeface="TimesTen-Italic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0; i &lt; n; i++)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(k = 0; k &lt; n; k++) {</a:t>
            </a:r>
            <a:endParaRPr lang="nn-NO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 =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][k];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C[i][j] += r*B[k][j];</a:t>
            </a:r>
            <a:endParaRPr lang="pt-BR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code/mem/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matmult</a:t>
            </a:r>
            <a:r>
              <a:rPr lang="en-US" altLang="zh-CN" i="1" dirty="0">
                <a:solidFill>
                  <a:srgbClr val="000000"/>
                </a:solidFill>
                <a:latin typeface="TimesTen-Italic"/>
              </a:rPr>
              <a:t>/</a:t>
            </a:r>
            <a:r>
              <a:rPr lang="en-US" altLang="zh-CN" i="1" dirty="0" err="1">
                <a:solidFill>
                  <a:srgbClr val="000000"/>
                </a:solidFill>
                <a:latin typeface="TimesTen-Italic"/>
              </a:rPr>
              <a:t>mm.c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020" y="605790"/>
            <a:ext cx="8160146" cy="17204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640" y="605790"/>
            <a:ext cx="344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六个版本代码的运行对比：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457" y="2561519"/>
            <a:ext cx="6138863" cy="4159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 txBox="1"/>
          <p:nvPr/>
        </p:nvSpPr>
        <p:spPr>
          <a:xfrm>
            <a:off x="266700" y="491490"/>
            <a:ext cx="10972800" cy="6088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FF0000"/>
                </a:solidFill>
              </a:rPr>
              <a:t>非易失性</a:t>
            </a:r>
            <a:r>
              <a:rPr lang="zh-CN" altLang="en-US" dirty="0"/>
              <a:t>存储器</a:t>
            </a:r>
            <a:endParaRPr lang="en-US" altLang="zh-CN" dirty="0"/>
          </a:p>
          <a:p>
            <a:pPr lvl="2"/>
            <a:r>
              <a:rPr lang="zh-CN" altLang="en-US" dirty="0"/>
              <a:t>易失（</a:t>
            </a:r>
            <a:r>
              <a:rPr lang="en-US" altLang="zh-CN" dirty="0"/>
              <a:t>volatile</a:t>
            </a:r>
            <a:r>
              <a:rPr lang="zh-CN" altLang="en-US" dirty="0"/>
              <a:t>）和非易失（</a:t>
            </a:r>
            <a:r>
              <a:rPr lang="en-US" altLang="zh-CN" dirty="0"/>
              <a:t>nonvolatile</a:t>
            </a:r>
            <a:r>
              <a:rPr lang="zh-CN" altLang="en-US" dirty="0"/>
              <a:t>），后者统称只读存储器</a:t>
            </a:r>
            <a:r>
              <a:rPr lang="en-US" altLang="zh-CN" dirty="0"/>
              <a:t>ROM</a:t>
            </a:r>
            <a:endParaRPr lang="en-US" altLang="zh-CN" dirty="0"/>
          </a:p>
          <a:p>
            <a:pPr lvl="2"/>
            <a:r>
              <a:rPr lang="zh-CN" altLang="en-US" dirty="0"/>
              <a:t>类型：</a:t>
            </a:r>
            <a:endParaRPr lang="en-US" altLang="zh-CN" dirty="0"/>
          </a:p>
          <a:p>
            <a:pPr lvl="3"/>
            <a:r>
              <a:rPr lang="en-US" altLang="zh-CN" dirty="0"/>
              <a:t>PROM——</a:t>
            </a:r>
            <a:r>
              <a:rPr lang="zh-CN" altLang="en-US" dirty="0"/>
              <a:t>可编程</a:t>
            </a:r>
            <a:r>
              <a:rPr lang="en-US" altLang="zh-CN" dirty="0"/>
              <a:t>ROM</a:t>
            </a:r>
            <a:endParaRPr lang="en-US" altLang="zh-CN" dirty="0"/>
          </a:p>
          <a:p>
            <a:pPr lvl="3"/>
            <a:r>
              <a:rPr lang="en-US" altLang="zh-CN" dirty="0"/>
              <a:t>EPROM——</a:t>
            </a:r>
            <a:r>
              <a:rPr lang="zh-CN" altLang="en-US" dirty="0"/>
              <a:t>可擦写可编程</a:t>
            </a:r>
            <a:r>
              <a:rPr lang="en-US" altLang="zh-CN" dirty="0"/>
              <a:t>ROM</a:t>
            </a:r>
            <a:r>
              <a:rPr lang="zh-CN" altLang="en-US" dirty="0"/>
              <a:t>。紫外线擦除、电可擦除</a:t>
            </a:r>
            <a:r>
              <a:rPr lang="en-US" altLang="zh-CN" dirty="0"/>
              <a:t>EEPROM</a:t>
            </a:r>
            <a:endParaRPr lang="en-US" altLang="zh-CN" dirty="0"/>
          </a:p>
          <a:p>
            <a:pPr lvl="3"/>
            <a:r>
              <a:rPr lang="en-US" altLang="zh-CN" dirty="0"/>
              <a:t>Flash Memory——</a:t>
            </a:r>
            <a:r>
              <a:rPr lang="zh-CN" altLang="en-US" dirty="0"/>
              <a:t>闪存，</a:t>
            </a:r>
            <a:r>
              <a:rPr lang="en-US" altLang="zh-CN" dirty="0"/>
              <a:t>SSD</a:t>
            </a:r>
            <a:r>
              <a:rPr lang="zh-CN" altLang="en-US" dirty="0"/>
              <a:t>的主要部件</a:t>
            </a:r>
            <a:endParaRPr lang="en-US" altLang="zh-CN" dirty="0"/>
          </a:p>
          <a:p>
            <a:pPr lvl="3"/>
            <a:r>
              <a:rPr lang="en-US" altLang="zh-CN" dirty="0"/>
              <a:t>PCM——</a:t>
            </a:r>
            <a:r>
              <a:rPr lang="zh-CN" altLang="en-US" dirty="0"/>
              <a:t>相变存储器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9020</Words>
  <Application>WPS 演示</Application>
  <PresentationFormat>宽屏</PresentationFormat>
  <Paragraphs>814</Paragraphs>
  <Slides>82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Arial</vt:lpstr>
      <vt:lpstr>宋体</vt:lpstr>
      <vt:lpstr>Wingdings</vt:lpstr>
      <vt:lpstr>Calibri</vt:lpstr>
      <vt:lpstr>微软雅黑</vt:lpstr>
      <vt:lpstr>Arial Unicode MS</vt:lpstr>
      <vt:lpstr>ZztexMono-Regular</vt:lpstr>
      <vt:lpstr>Segoe Print</vt:lpstr>
      <vt:lpstr>TimesTen-Roman</vt:lpstr>
      <vt:lpstr>StoneSans</vt:lpstr>
      <vt:lpstr>黑体</vt:lpstr>
      <vt:lpstr>TimesTen-Italic</vt:lpstr>
      <vt:lpstr>MTMIZ</vt:lpstr>
      <vt:lpstr>1_Office 主题</vt:lpstr>
      <vt:lpstr>Equation.3</vt:lpstr>
      <vt:lpstr>Chapter 6 存储层次结构  (The Memory Hierarchy)</vt:lpstr>
      <vt:lpstr>6.1 存储技术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 存储层次结构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6.3 高速缓存存储器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6.4 cache对程序性能的影响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 </dc:title>
  <dc:creator>IE</dc:creator>
  <cp:lastModifiedBy>Elisha</cp:lastModifiedBy>
  <cp:revision>264</cp:revision>
  <cp:lastPrinted>2017-06-07T01:41:00Z</cp:lastPrinted>
  <dcterms:created xsi:type="dcterms:W3CDTF">2016-01-21T00:46:00Z</dcterms:created>
  <dcterms:modified xsi:type="dcterms:W3CDTF">2020-06-17T04:43:35Z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